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Lst>
  <p:sldSz cy="6858000" cx="9144000"/>
  <p:notesSz cx="6858000" cy="9144000"/>
  <p:embeddedFontLst>
    <p:embeddedFont>
      <p:font typeface="Tahoma"/>
      <p:regular r:id="rId150"/>
      <p:bold r:id="rId151"/>
    </p:embeddedFont>
    <p:embeddedFont>
      <p:font typeface="Gill Sans"/>
      <p:regular r:id="rId152"/>
      <p:bold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54" roundtripDataSignature="AMtx7mhxDufjrsuXsxJtWF8aBvhhHTNT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D8EDFA-EB90-4A81-B749-491F32FBBA27}">
  <a:tblStyle styleId="{8CD8EDFA-EB90-4A81-B749-491F32FBBA2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Tahoma-regular.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customschemas.google.com/relationships/presentationmetadata" Target="metadata"/><Relationship Id="rId58" Type="http://schemas.openxmlformats.org/officeDocument/2006/relationships/slide" Target="slides/slide52.xml"/><Relationship Id="rId153" Type="http://schemas.openxmlformats.org/officeDocument/2006/relationships/font" Target="fonts/GillSans-bold.fntdata"/><Relationship Id="rId152" Type="http://schemas.openxmlformats.org/officeDocument/2006/relationships/font" Target="fonts/GillSans-regular.fntdata"/><Relationship Id="rId151" Type="http://schemas.openxmlformats.org/officeDocument/2006/relationships/font" Target="fonts/Tahom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56" name="Google Shape;156;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1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0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65" name="Google Shape;165;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p1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p1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p1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p1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p1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1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4" name="Google Shape;174;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p1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p1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p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9" name="Google Shape;1189;p1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p1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1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p1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4" name="Google Shape;1224;p1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0" name="Google Shape;1230;p1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 name="Google Shape;1236;p1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p1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1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p1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0" name="Google Shape;1260;p1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 name="Google Shape;1266;p1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p1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8" name="Google Shape;1278;p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p1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p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p1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2" name="Google Shape;1302;p1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13" name="Google Shape;213;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4" name="Google Shape;21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34" name="Google Shape;23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52" name="Google Shape;252;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68" name="Google Shape;268;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76" name="Google Shape;276;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95" name="Google Shape;295;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03" name="Google Shape;303;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22" name="Google Shape;322;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41" name="Google Shape;341;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60" name="Google Shape;360;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 name="Google Shape;36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375" name="Google Shape;375;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394" name="Google Shape;394;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409" name="Google Shape;409;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 name="Google Shape;41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428" name="Google Shape;428;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444" name="Google Shape;444;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459" name="Google Shape;459;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0" name="Google Shape;46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475" name="Google Shape;475;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6" name="Google Shape;47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491" name="Google Shape;491;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2" name="Google Shape;49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502" name="Google Shape;502;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3" name="Google Shape;50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534" name="Google Shape;534;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5" name="Google Shape;53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545" name="Google Shape;545;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 name="Google Shape;546;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553" name="Google Shape;553;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8" name="Google Shape;628;p52:notes"/>
          <p:cNvSpPr/>
          <p:nvPr>
            <p:ph idx="2" type="sldImg"/>
          </p:nvPr>
        </p:nvSpPr>
        <p:spPr>
          <a:xfrm>
            <a:off x="1101725" y="676275"/>
            <a:ext cx="4608513" cy="3457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29" name="Google Shape;629;p52:notes"/>
          <p:cNvSpPr txBox="1"/>
          <p:nvPr>
            <p:ph idx="1" type="body"/>
          </p:nvPr>
        </p:nvSpPr>
        <p:spPr>
          <a:xfrm>
            <a:off x="897774" y="4359058"/>
            <a:ext cx="5012575" cy="4133589"/>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4975" lIns="89975" spcFirstLastPara="1" rIns="89975" wrap="square" tIns="4497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644" name="Google Shape;644;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5" name="Google Shape;64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653" name="Google Shape;653;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4" name="Google Shape;65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660" name="Google Shape;660;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1" name="Google Shape;661;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669" name="Google Shape;669;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0" name="Google Shape;670;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678" name="Google Shape;678;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9" name="Google Shape;67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32" name="Google Shape;132;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1000"/>
              <a:t>Version (4 bits)--Represents the version of the IP protocol. In this case, the field is set to 4. </a:t>
            </a:r>
            <a:endParaRPr/>
          </a:p>
          <a:p>
            <a:pPr indent="0" lvl="0" marL="0" rtl="0" algn="l">
              <a:lnSpc>
                <a:spcPct val="80000"/>
              </a:lnSpc>
              <a:spcBef>
                <a:spcPts val="0"/>
              </a:spcBef>
              <a:spcAft>
                <a:spcPts val="0"/>
              </a:spcAft>
              <a:buNone/>
            </a:pPr>
            <a:r>
              <a:rPr lang="en-US" sz="1000"/>
              <a:t>Header Length (4 bits)--The length in octets of the packet header. </a:t>
            </a:r>
            <a:endParaRPr/>
          </a:p>
          <a:p>
            <a:pPr indent="0" lvl="0" marL="0" rtl="0" algn="l">
              <a:lnSpc>
                <a:spcPct val="80000"/>
              </a:lnSpc>
              <a:spcBef>
                <a:spcPts val="0"/>
              </a:spcBef>
              <a:spcAft>
                <a:spcPts val="0"/>
              </a:spcAft>
              <a:buNone/>
            </a:pPr>
            <a:r>
              <a:rPr lang="en-US" sz="1000"/>
              <a:t>Type of Service (ToS) (8 bits)--This field carries information that enables routers to classify and forward packet in a differentiated manner. It is an important service identifier used in implementing quality of service (QoS). </a:t>
            </a:r>
            <a:endParaRPr/>
          </a:p>
          <a:p>
            <a:pPr indent="0" lvl="0" marL="0" rtl="0" algn="l">
              <a:lnSpc>
                <a:spcPct val="80000"/>
              </a:lnSpc>
              <a:spcBef>
                <a:spcPts val="0"/>
              </a:spcBef>
              <a:spcAft>
                <a:spcPts val="0"/>
              </a:spcAft>
              <a:buNone/>
            </a:pPr>
            <a:r>
              <a:rPr lang="en-US" sz="1000"/>
              <a:t>Total Length (16 bits)The length in octets of the entire packet, header plus payload. With 16 bits available in this field, the maximum length of an IPv4 packet is 65,535 octets. </a:t>
            </a:r>
            <a:endParaRPr/>
          </a:p>
          <a:p>
            <a:pPr indent="0" lvl="0" marL="0" rtl="0" algn="l">
              <a:lnSpc>
                <a:spcPct val="80000"/>
              </a:lnSpc>
              <a:spcBef>
                <a:spcPts val="0"/>
              </a:spcBef>
              <a:spcAft>
                <a:spcPts val="0"/>
              </a:spcAft>
              <a:buNone/>
            </a:pPr>
            <a:r>
              <a:rPr lang="en-US" sz="1000"/>
              <a:t>Identification (16 bits), Flags (3 bits), Fragment Offset (13 bits)--These three fields enable IPv4 networks to support packet fragmentation to negotiate forwarding over links supporting various maximum transmission units (MTUs). Fragmentation is done as needed by the routers along the path of the packet. </a:t>
            </a:r>
            <a:endParaRPr/>
          </a:p>
          <a:p>
            <a:pPr indent="0" lvl="0" marL="0" rtl="0" algn="l">
              <a:lnSpc>
                <a:spcPct val="80000"/>
              </a:lnSpc>
              <a:spcBef>
                <a:spcPts val="0"/>
              </a:spcBef>
              <a:spcAft>
                <a:spcPts val="0"/>
              </a:spcAft>
              <a:buNone/>
            </a:pPr>
            <a:r>
              <a:rPr lang="en-US" sz="1000"/>
              <a:t>Time To Live (8 bits)--It is important to protect a network's resources from packets that loop due to routing problems. This field is used to count down the number of routers that switched the packet. The packet is discarded when the value of this field is 0. </a:t>
            </a:r>
            <a:endParaRPr/>
          </a:p>
          <a:p>
            <a:pPr indent="0" lvl="0" marL="0" rtl="0" algn="l">
              <a:lnSpc>
                <a:spcPct val="80000"/>
              </a:lnSpc>
              <a:spcBef>
                <a:spcPts val="0"/>
              </a:spcBef>
              <a:spcAft>
                <a:spcPts val="0"/>
              </a:spcAft>
              <a:buNone/>
            </a:pPr>
            <a:r>
              <a:rPr lang="en-US" sz="1000"/>
              <a:t>Protocol Number (8 bits)--The Protocol Number lists the upper- layer protocol (TCP, UDP, ICMP, and so on) that is present in the packet payload. The numbers that represent these protocols are assigned by IANA (http://www.iana.org/assignments/protocol- numbers). </a:t>
            </a:r>
            <a:endParaRPr/>
          </a:p>
          <a:p>
            <a:pPr indent="0" lvl="0" marL="0" rtl="0" algn="l">
              <a:lnSpc>
                <a:spcPct val="80000"/>
              </a:lnSpc>
              <a:spcBef>
                <a:spcPts val="0"/>
              </a:spcBef>
              <a:spcAft>
                <a:spcPts val="0"/>
              </a:spcAft>
              <a:buNone/>
            </a:pPr>
            <a:r>
              <a:rPr lang="en-US" sz="1000"/>
              <a:t>Header Checksum (16 bits)--The integrity of the packet header is verified by comparing the computed checksum with the value listed in this field. </a:t>
            </a:r>
            <a:endParaRPr/>
          </a:p>
          <a:p>
            <a:pPr indent="0" lvl="0" marL="0" rtl="0" algn="l">
              <a:lnSpc>
                <a:spcPct val="80000"/>
              </a:lnSpc>
              <a:spcBef>
                <a:spcPts val="0"/>
              </a:spcBef>
              <a:spcAft>
                <a:spcPts val="0"/>
              </a:spcAft>
              <a:buNone/>
            </a:pPr>
            <a:r>
              <a:rPr lang="en-US" sz="1000"/>
              <a:t>Source IPv4 Address (32 bits)--The IPv4 address of the node that sourced the packet. </a:t>
            </a:r>
            <a:endParaRPr/>
          </a:p>
          <a:p>
            <a:pPr indent="0" lvl="0" marL="0" rtl="0" algn="l">
              <a:lnSpc>
                <a:spcPct val="80000"/>
              </a:lnSpc>
              <a:spcBef>
                <a:spcPts val="0"/>
              </a:spcBef>
              <a:spcAft>
                <a:spcPts val="0"/>
              </a:spcAft>
              <a:buNone/>
            </a:pPr>
            <a:r>
              <a:rPr lang="en-US" sz="1000"/>
              <a:t>Destination IPv4 Address (32 bits)--The IPv4 address of the packet destination node. </a:t>
            </a:r>
            <a:endParaRPr/>
          </a:p>
          <a:p>
            <a:pPr indent="0" lvl="0" marL="0" rtl="0" algn="l">
              <a:lnSpc>
                <a:spcPct val="80000"/>
              </a:lnSpc>
              <a:spcBef>
                <a:spcPts val="0"/>
              </a:spcBef>
              <a:spcAft>
                <a:spcPts val="0"/>
              </a:spcAft>
              <a:buNone/>
            </a:pPr>
            <a:r>
              <a:rPr lang="en-US" sz="1000"/>
              <a:t>Options (variable length)--This field is meant as a placeholder for the information relevant to proper handling of the data carried by the packet, information that is not represented in the other fields of the header. Because of this field, the IPv4 header has a variable length, justifying the need for the Header Length field. </a:t>
            </a:r>
            <a:endParaRPr/>
          </a:p>
          <a:p>
            <a:pPr indent="0" lvl="0" marL="0" rtl="0" algn="l">
              <a:lnSpc>
                <a:spcPct val="80000"/>
              </a:lnSpc>
              <a:spcBef>
                <a:spcPts val="0"/>
              </a:spcBef>
              <a:spcAft>
                <a:spcPts val="0"/>
              </a:spcAft>
              <a:buNone/>
            </a:pPr>
            <a:r>
              <a:rPr lang="en-US" sz="1000"/>
              <a:t>Padding (variable length)--Is used to align the variable-length Options field to the 32-bit boundary. </a:t>
            </a:r>
            <a:endParaRPr/>
          </a:p>
          <a:p>
            <a:pPr indent="0" lvl="0" marL="0" rtl="0" algn="l">
              <a:lnSpc>
                <a:spcPct val="80000"/>
              </a:lnSpc>
              <a:spcBef>
                <a:spcPts val="0"/>
              </a:spcBef>
              <a:spcAft>
                <a:spcPts val="0"/>
              </a:spcAft>
              <a:buNone/>
            </a:pPr>
            <a:r>
              <a:t/>
            </a:r>
            <a:endParaRPr sz="10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40" name="Google Shape;140;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p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p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47" name="Google Shape;14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p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992" name="Google Shape;992;p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3" name="Google Shape;99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14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4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 name="Google Shape;19;p1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54"/>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54"/>
          <p:cNvSpPr/>
          <p:nvPr>
            <p:ph idx="2" type="pic"/>
          </p:nvPr>
        </p:nvSpPr>
        <p:spPr>
          <a:xfrm>
            <a:off x="3887391" y="987426"/>
            <a:ext cx="4629150" cy="4873625"/>
          </a:xfrm>
          <a:prstGeom prst="rect">
            <a:avLst/>
          </a:prstGeom>
          <a:noFill/>
          <a:ln>
            <a:noFill/>
          </a:ln>
        </p:spPr>
      </p:sp>
      <p:sp>
        <p:nvSpPr>
          <p:cNvPr id="76" name="Google Shape;76;p154"/>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7" name="Google Shape;77;p15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5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55"/>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3" name="Google Shape;83;p15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5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5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56"/>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56"/>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15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5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14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4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5" name="Google Shape;25;p14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14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32" name="Shape 32"/>
        <p:cNvGrpSpPr/>
        <p:nvPr/>
      </p:nvGrpSpPr>
      <p:grpSpPr>
        <a:xfrm>
          <a:off x="0" y="0"/>
          <a:ext cx="0" cy="0"/>
          <a:chOff x="0" y="0"/>
          <a:chExt cx="0" cy="0"/>
        </a:xfrm>
      </p:grpSpPr>
      <p:sp>
        <p:nvSpPr>
          <p:cNvPr id="33" name="Google Shape;33;p148"/>
          <p:cNvSpPr txBox="1"/>
          <p:nvPr>
            <p:ph type="title"/>
          </p:nvPr>
        </p:nvSpPr>
        <p:spPr>
          <a:xfrm>
            <a:off x="457200" y="122238"/>
            <a:ext cx="7543800" cy="1295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48"/>
          <p:cNvSpPr txBox="1"/>
          <p:nvPr>
            <p:ph idx="1" type="body"/>
          </p:nvPr>
        </p:nvSpPr>
        <p:spPr>
          <a:xfrm>
            <a:off x="457200" y="1719263"/>
            <a:ext cx="8229600" cy="212883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 name="Google Shape;35;p148"/>
          <p:cNvSpPr txBox="1"/>
          <p:nvPr>
            <p:ph idx="2" type="body"/>
          </p:nvPr>
        </p:nvSpPr>
        <p:spPr>
          <a:xfrm>
            <a:off x="457200" y="4000500"/>
            <a:ext cx="8229600" cy="21304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 name="Google Shape;36;p148"/>
          <p:cNvSpPr txBox="1"/>
          <p:nvPr>
            <p:ph idx="10" type="dt"/>
          </p:nvPr>
        </p:nvSpPr>
        <p:spPr>
          <a:xfrm>
            <a:off x="457200" y="6248400"/>
            <a:ext cx="2133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8"/>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8"/>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14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15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50"/>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150"/>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15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151"/>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51"/>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4" name="Google Shape;54;p15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5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152"/>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52"/>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0" name="Google Shape;60;p152"/>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 name="Google Shape;61;p152"/>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2" name="Google Shape;62;p152"/>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3" name="Google Shape;63;p15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5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5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53"/>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9" name="Google Shape;69;p153"/>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0" name="Google Shape;70;p15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5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4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4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44"/>
          <p:cNvPicPr preferRelativeResize="0"/>
          <p:nvPr/>
        </p:nvPicPr>
        <p:blipFill rotWithShape="1">
          <a:blip r:embed="rId1">
            <a:alphaModFix/>
          </a:blip>
          <a:srcRect b="0" l="0" r="0" t="0"/>
          <a:stretch/>
        </p:blipFill>
        <p:spPr>
          <a:xfrm>
            <a:off x="7458506" y="0"/>
            <a:ext cx="1613486" cy="9087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50.png"/><Relationship Id="rId4" Type="http://schemas.openxmlformats.org/officeDocument/2006/relationships/image" Target="../media/image53.jpg"/><Relationship Id="rId5" Type="http://schemas.openxmlformats.org/officeDocument/2006/relationships/image" Target="../media/image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52.jpg"/><Relationship Id="rId4" Type="http://schemas.openxmlformats.org/officeDocument/2006/relationships/image" Target="../media/image54.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55.jpg"/><Relationship Id="rId4" Type="http://schemas.openxmlformats.org/officeDocument/2006/relationships/image" Target="../media/image56.png"/><Relationship Id="rId5"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6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59.png"/><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62.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61.jpg"/><Relationship Id="rId4" Type="http://schemas.openxmlformats.org/officeDocument/2006/relationships/image" Target="../media/image63.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7.png"/><Relationship Id="rId4" Type="http://schemas.openxmlformats.org/officeDocument/2006/relationships/image" Target="../media/image6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6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6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7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6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7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7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7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7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7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7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7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8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8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8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8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8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4.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0.png"/><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Unit 2</a:t>
            </a:r>
            <a:endParaRPr/>
          </a:p>
        </p:txBody>
      </p:sp>
      <p:pic>
        <p:nvPicPr>
          <p:cNvPr descr="F:\jan 2021-may 2021\computer and communication\unit 2\unit 2 topics.PNG" id="97" name="Google Shape;97;p1"/>
          <p:cNvPicPr preferRelativeResize="0"/>
          <p:nvPr>
            <p:ph idx="1" type="body"/>
          </p:nvPr>
        </p:nvPicPr>
        <p:blipFill rotWithShape="1">
          <a:blip r:embed="rId3">
            <a:alphaModFix/>
          </a:blip>
          <a:srcRect b="0" l="0" r="0" t="0"/>
          <a:stretch/>
        </p:blipFill>
        <p:spPr>
          <a:xfrm>
            <a:off x="467544" y="1124744"/>
            <a:ext cx="8424936" cy="50390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0"/>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baseline="-25000" i="0" lang="en-US" sz="3200" u="none" cap="none" strike="noStrike">
                <a:solidFill>
                  <a:schemeClr val="dk1"/>
                </a:solidFill>
                <a:latin typeface="Arial"/>
                <a:ea typeface="Arial"/>
                <a:cs typeface="Arial"/>
                <a:sym typeface="Arial"/>
              </a:rPr>
              <a:t>IPv6 Packet Format</a:t>
            </a:r>
            <a:endParaRPr/>
          </a:p>
        </p:txBody>
      </p:sp>
      <p:sp>
        <p:nvSpPr>
          <p:cNvPr id="160" name="Google Shape;160;p10"/>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161" name="Google Shape;161;p10"/>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IPv4 Header - Review</a:t>
            </a:r>
            <a:endParaRPr/>
          </a:p>
        </p:txBody>
      </p:sp>
      <p:sp>
        <p:nvSpPr>
          <p:cNvPr id="162" name="Google Shape;162;p1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80000"/>
              </a:lnSpc>
              <a:spcBef>
                <a:spcPts val="0"/>
              </a:spcBef>
              <a:spcAft>
                <a:spcPts val="0"/>
              </a:spcAft>
              <a:buClr>
                <a:schemeClr val="dk1"/>
              </a:buClr>
              <a:buSzPts val="1900"/>
              <a:buChar char="•"/>
            </a:pPr>
            <a:r>
              <a:rPr b="1" lang="en-US" sz="1900"/>
              <a:t>Total Length (16 bits) </a:t>
            </a:r>
            <a:endParaRPr/>
          </a:p>
          <a:p>
            <a:pPr indent="-171450" lvl="1" marL="514350" rtl="0" algn="l">
              <a:lnSpc>
                <a:spcPct val="80000"/>
              </a:lnSpc>
              <a:spcBef>
                <a:spcPts val="375"/>
              </a:spcBef>
              <a:spcAft>
                <a:spcPts val="0"/>
              </a:spcAft>
              <a:buClr>
                <a:schemeClr val="dk1"/>
              </a:buClr>
              <a:buSzPts val="1700"/>
              <a:buChar char="•"/>
            </a:pPr>
            <a:r>
              <a:rPr lang="en-US" sz="1700"/>
              <a:t>Indicates the total length of the IPv4 packet (IPv4 header + IPv4 payload) and does not include link layer framing. </a:t>
            </a:r>
            <a:endParaRPr/>
          </a:p>
          <a:p>
            <a:pPr indent="-171450" lvl="0" marL="171450" rtl="0" algn="l">
              <a:lnSpc>
                <a:spcPct val="80000"/>
              </a:lnSpc>
              <a:spcBef>
                <a:spcPts val="750"/>
              </a:spcBef>
              <a:spcAft>
                <a:spcPts val="0"/>
              </a:spcAft>
              <a:buClr>
                <a:schemeClr val="dk1"/>
              </a:buClr>
              <a:buSzPts val="1900"/>
              <a:buChar char="•"/>
            </a:pPr>
            <a:r>
              <a:rPr b="1" lang="en-US" sz="1900"/>
              <a:t>Identification</a:t>
            </a:r>
            <a:r>
              <a:rPr lang="en-US" sz="1900"/>
              <a:t> </a:t>
            </a:r>
            <a:r>
              <a:rPr b="1" lang="en-US" sz="1900"/>
              <a:t>(16 bits)</a:t>
            </a:r>
            <a:endParaRPr/>
          </a:p>
          <a:p>
            <a:pPr indent="-171450" lvl="1" marL="514350" rtl="0" algn="l">
              <a:lnSpc>
                <a:spcPct val="80000"/>
              </a:lnSpc>
              <a:spcBef>
                <a:spcPts val="375"/>
              </a:spcBef>
              <a:spcAft>
                <a:spcPts val="0"/>
              </a:spcAft>
              <a:buClr>
                <a:schemeClr val="dk1"/>
              </a:buClr>
              <a:buSzPts val="1700"/>
              <a:buChar char="•"/>
            </a:pPr>
            <a:r>
              <a:rPr lang="en-US" sz="1700"/>
              <a:t>Identifies this specific IPv4 packet. </a:t>
            </a:r>
            <a:endParaRPr/>
          </a:p>
          <a:p>
            <a:pPr indent="-171450" lvl="1" marL="514350" rtl="0" algn="l">
              <a:lnSpc>
                <a:spcPct val="80000"/>
              </a:lnSpc>
              <a:spcBef>
                <a:spcPts val="375"/>
              </a:spcBef>
              <a:spcAft>
                <a:spcPts val="0"/>
              </a:spcAft>
              <a:buClr>
                <a:schemeClr val="dk1"/>
              </a:buClr>
              <a:buSzPts val="1700"/>
              <a:buChar char="•"/>
            </a:pPr>
            <a:r>
              <a:rPr lang="en-US" sz="1700"/>
              <a:t>The Identification field is selected by the originating source of the IPv4 packet. If the IPv4 packet is fragmented, all of the fragments retain the Identification field value so that the destination node can group the fragments for reassembly. </a:t>
            </a:r>
            <a:endParaRPr b="1" sz="1700"/>
          </a:p>
          <a:p>
            <a:pPr indent="-171450" lvl="0" marL="171450" rtl="0" algn="l">
              <a:lnSpc>
                <a:spcPct val="80000"/>
              </a:lnSpc>
              <a:spcBef>
                <a:spcPts val="750"/>
              </a:spcBef>
              <a:spcAft>
                <a:spcPts val="0"/>
              </a:spcAft>
              <a:buClr>
                <a:schemeClr val="dk1"/>
              </a:buClr>
              <a:buSzPts val="1900"/>
              <a:buChar char="•"/>
            </a:pPr>
            <a:r>
              <a:rPr b="1" lang="en-US" sz="1900"/>
              <a:t>Flags</a:t>
            </a:r>
            <a:r>
              <a:rPr lang="en-US" sz="1900"/>
              <a:t> </a:t>
            </a:r>
            <a:r>
              <a:rPr b="1" lang="en-US" sz="1900"/>
              <a:t>(3 bits)</a:t>
            </a:r>
            <a:endParaRPr/>
          </a:p>
          <a:p>
            <a:pPr indent="-171450" lvl="1" marL="514350" rtl="0" algn="l">
              <a:lnSpc>
                <a:spcPct val="80000"/>
              </a:lnSpc>
              <a:spcBef>
                <a:spcPts val="375"/>
              </a:spcBef>
              <a:spcAft>
                <a:spcPts val="0"/>
              </a:spcAft>
              <a:buClr>
                <a:schemeClr val="dk1"/>
              </a:buClr>
              <a:buSzPts val="1700"/>
              <a:buChar char="•"/>
            </a:pPr>
            <a:r>
              <a:rPr lang="en-US" sz="1700"/>
              <a:t>Identifies flags for the fragmentation process. </a:t>
            </a:r>
            <a:endParaRPr/>
          </a:p>
          <a:p>
            <a:pPr indent="-171450" lvl="1" marL="514350" rtl="0" algn="l">
              <a:lnSpc>
                <a:spcPct val="80000"/>
              </a:lnSpc>
              <a:spcBef>
                <a:spcPts val="375"/>
              </a:spcBef>
              <a:spcAft>
                <a:spcPts val="0"/>
              </a:spcAft>
              <a:buClr>
                <a:schemeClr val="dk1"/>
              </a:buClr>
              <a:buSzPts val="1700"/>
              <a:buChar char="•"/>
            </a:pPr>
            <a:r>
              <a:rPr lang="en-US" sz="1700"/>
              <a:t>There are two flags—one to indicate whether the IPv4 packet might be fragmented and another to indicate whether more fragments follow the current fragment.</a:t>
            </a:r>
            <a:endParaRPr b="1" sz="1700"/>
          </a:p>
          <a:p>
            <a:pPr indent="-171450" lvl="0" marL="171450" rtl="0" algn="l">
              <a:lnSpc>
                <a:spcPct val="80000"/>
              </a:lnSpc>
              <a:spcBef>
                <a:spcPts val="750"/>
              </a:spcBef>
              <a:spcAft>
                <a:spcPts val="0"/>
              </a:spcAft>
              <a:buClr>
                <a:schemeClr val="dk1"/>
              </a:buClr>
              <a:buSzPts val="1900"/>
              <a:buChar char="•"/>
            </a:pPr>
            <a:r>
              <a:rPr b="1" lang="en-US" sz="1900"/>
              <a:t>Fragment Offset (13 bits)</a:t>
            </a:r>
            <a:endParaRPr/>
          </a:p>
          <a:p>
            <a:pPr indent="-171450" lvl="1" marL="514350" rtl="0" algn="l">
              <a:lnSpc>
                <a:spcPct val="80000"/>
              </a:lnSpc>
              <a:spcBef>
                <a:spcPts val="375"/>
              </a:spcBef>
              <a:spcAft>
                <a:spcPts val="0"/>
              </a:spcAft>
              <a:buClr>
                <a:schemeClr val="dk1"/>
              </a:buClr>
              <a:buSzPts val="1700"/>
              <a:buChar char="•"/>
            </a:pPr>
            <a:r>
              <a:rPr lang="en-US" sz="1700"/>
              <a:t>Indicates the position of the fragment relative to the original IPv4 payload. </a:t>
            </a:r>
            <a:endParaRPr/>
          </a:p>
          <a:p>
            <a:pPr indent="-50800" lvl="0" marL="171450" rtl="0" algn="l">
              <a:lnSpc>
                <a:spcPct val="80000"/>
              </a:lnSpc>
              <a:spcBef>
                <a:spcPts val="750"/>
              </a:spcBef>
              <a:spcAft>
                <a:spcPts val="0"/>
              </a:spcAft>
              <a:buClr>
                <a:schemeClr val="dk1"/>
              </a:buClr>
              <a:buSzPts val="1900"/>
              <a:buNone/>
            </a:pPr>
            <a:r>
              <a:t/>
            </a:r>
            <a:endParaRPr sz="19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Network Address Translation (NAT)</a:t>
            </a:r>
            <a:endParaRPr/>
          </a:p>
        </p:txBody>
      </p:sp>
      <p:sp>
        <p:nvSpPr>
          <p:cNvPr id="1006" name="Google Shape;1006;p100"/>
          <p:cNvSpPr txBox="1"/>
          <p:nvPr>
            <p:ph idx="1" type="body"/>
          </p:nvPr>
        </p:nvSpPr>
        <p:spPr>
          <a:xfrm>
            <a:off x="241176" y="1609416"/>
            <a:ext cx="3394720" cy="484632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Benefits</a:t>
            </a:r>
            <a:endParaRPr/>
          </a:p>
          <a:p>
            <a:pPr indent="-171450" lvl="1" marL="514350" rtl="0" algn="l">
              <a:lnSpc>
                <a:spcPct val="90000"/>
              </a:lnSpc>
              <a:spcBef>
                <a:spcPts val="375"/>
              </a:spcBef>
              <a:spcAft>
                <a:spcPts val="0"/>
              </a:spcAft>
              <a:buClr>
                <a:schemeClr val="dk1"/>
              </a:buClr>
              <a:buSzPts val="1800"/>
              <a:buChar char="•"/>
            </a:pPr>
            <a:r>
              <a:rPr lang="en-US"/>
              <a:t>Use of a single IP address among many devices in a network</a:t>
            </a:r>
            <a:endParaRPr/>
          </a:p>
          <a:p>
            <a:pPr indent="-171450" lvl="1" marL="514350" rtl="0" algn="l">
              <a:lnSpc>
                <a:spcPct val="90000"/>
              </a:lnSpc>
              <a:spcBef>
                <a:spcPts val="375"/>
              </a:spcBef>
              <a:spcAft>
                <a:spcPts val="0"/>
              </a:spcAft>
              <a:buClr>
                <a:schemeClr val="dk1"/>
              </a:buClr>
              <a:buSzPts val="1800"/>
              <a:buChar char="•"/>
            </a:pPr>
            <a:r>
              <a:rPr lang="en-US"/>
              <a:t>Use of a dynamic IP address for home user for sharing</a:t>
            </a:r>
            <a:endParaRPr/>
          </a:p>
          <a:p>
            <a:pPr indent="-171450" lvl="0" marL="171450" rtl="0" algn="l">
              <a:lnSpc>
                <a:spcPct val="90000"/>
              </a:lnSpc>
              <a:spcBef>
                <a:spcPts val="750"/>
              </a:spcBef>
              <a:spcAft>
                <a:spcPts val="0"/>
              </a:spcAft>
              <a:buClr>
                <a:schemeClr val="dk1"/>
              </a:buClr>
              <a:buSzPts val="2100"/>
              <a:buChar char="•"/>
            </a:pPr>
            <a:r>
              <a:rPr lang="en-US"/>
              <a:t>Drawbacks</a:t>
            </a:r>
            <a:endParaRPr/>
          </a:p>
          <a:p>
            <a:pPr indent="-171450" lvl="1" marL="514350" rtl="0" algn="just">
              <a:lnSpc>
                <a:spcPct val="90000"/>
              </a:lnSpc>
              <a:spcBef>
                <a:spcPts val="375"/>
              </a:spcBef>
              <a:spcAft>
                <a:spcPts val="0"/>
              </a:spcAft>
              <a:buClr>
                <a:schemeClr val="dk1"/>
              </a:buClr>
              <a:buSzPts val="1800"/>
              <a:buChar char="•"/>
            </a:pPr>
            <a:r>
              <a:rPr lang="en-US"/>
              <a:t>Machines on the internet cannot initiate communications to local machines – they can only respond to communications initiated by those local machines. The net effect is that the router then also acts as a firewall.</a:t>
            </a:r>
            <a:endParaRPr/>
          </a:p>
        </p:txBody>
      </p:sp>
      <p:sp>
        <p:nvSpPr>
          <p:cNvPr id="1007" name="Google Shape;1007;p10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lang="en-US" sz="1200">
                <a:solidFill>
                  <a:srgbClr val="B5A788"/>
                </a:solidFill>
                <a:latin typeface="Arial"/>
                <a:ea typeface="Arial"/>
                <a:cs typeface="Arial"/>
                <a:sym typeface="Arial"/>
              </a:rPr>
              <a:t>19.</a:t>
            </a:r>
            <a:fld id="{00000000-1234-1234-1234-123412341234}" type="slidenum">
              <a:rPr b="1" baseline="-25000" lang="en-US" sz="1200">
                <a:solidFill>
                  <a:srgbClr val="B5A788"/>
                </a:solidFill>
                <a:latin typeface="Arial"/>
                <a:ea typeface="Arial"/>
                <a:cs typeface="Arial"/>
                <a:sym typeface="Arial"/>
              </a:rPr>
              <a:t>‹#›</a:t>
            </a:fld>
            <a:endParaRPr b="1" baseline="-25000" sz="1200">
              <a:solidFill>
                <a:srgbClr val="B5A788"/>
              </a:solidFill>
              <a:latin typeface="Arial"/>
              <a:ea typeface="Arial"/>
              <a:cs typeface="Arial"/>
              <a:sym typeface="Arial"/>
            </a:endParaRPr>
          </a:p>
        </p:txBody>
      </p:sp>
      <p:pic>
        <p:nvPicPr>
          <p:cNvPr descr="Router acting as a firewall" id="1008" name="Google Shape;1008;p100"/>
          <p:cNvPicPr preferRelativeResize="0"/>
          <p:nvPr/>
        </p:nvPicPr>
        <p:blipFill rotWithShape="1">
          <a:blip r:embed="rId3">
            <a:alphaModFix/>
          </a:blip>
          <a:srcRect b="0" l="0" r="0" t="0"/>
          <a:stretch/>
        </p:blipFill>
        <p:spPr>
          <a:xfrm>
            <a:off x="3862264" y="2276872"/>
            <a:ext cx="4238127" cy="388843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1"/>
          <p:cNvSpPr txBox="1"/>
          <p:nvPr>
            <p:ph type="title"/>
          </p:nvPr>
        </p:nvSpPr>
        <p:spPr>
          <a:xfrm>
            <a:off x="0" y="188640"/>
            <a:ext cx="8388424"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br>
              <a:rPr i="1" lang="en-US"/>
            </a:br>
            <a:br>
              <a:rPr i="1" lang="en-US"/>
            </a:br>
            <a:r>
              <a:rPr b="1" lang="en-US"/>
              <a:t>Subnetting vs supernetting</a:t>
            </a:r>
            <a:br>
              <a:rPr b="1" lang="en-US"/>
            </a:br>
            <a:r>
              <a:rPr b="1" i="1" lang="en-US"/>
              <a:t>Subnetting:</a:t>
            </a:r>
            <a:br>
              <a:rPr b="1" i="1" lang="en-US"/>
            </a:br>
            <a:endParaRPr b="1"/>
          </a:p>
        </p:txBody>
      </p:sp>
      <p:sp>
        <p:nvSpPr>
          <p:cNvPr id="1014" name="Google Shape;1014;p10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177800" lvl="0" marL="171450" rtl="0" algn="just">
              <a:lnSpc>
                <a:spcPct val="150000"/>
              </a:lnSpc>
              <a:spcBef>
                <a:spcPts val="0"/>
              </a:spcBef>
              <a:spcAft>
                <a:spcPts val="0"/>
              </a:spcAft>
              <a:buClr>
                <a:srgbClr val="000000"/>
              </a:buClr>
              <a:buSzPts val="2800"/>
              <a:buChar char="•"/>
            </a:pPr>
            <a:r>
              <a:rPr lang="en-US" sz="2800">
                <a:solidFill>
                  <a:srgbClr val="000000"/>
                </a:solidFill>
                <a:latin typeface="Gill Sans"/>
                <a:ea typeface="Gill Sans"/>
                <a:cs typeface="Gill Sans"/>
                <a:sym typeface="Gill Sans"/>
              </a:rPr>
              <a:t>Divide a large address block into smaller sub-groups.</a:t>
            </a:r>
            <a:endParaRPr/>
          </a:p>
          <a:p>
            <a:pPr indent="-171450" lvl="1" marL="514350" rtl="0" algn="just">
              <a:lnSpc>
                <a:spcPct val="150000"/>
              </a:lnSpc>
              <a:spcBef>
                <a:spcPts val="375"/>
              </a:spcBef>
              <a:spcAft>
                <a:spcPts val="0"/>
              </a:spcAft>
              <a:buClr>
                <a:schemeClr val="dk1"/>
              </a:buClr>
              <a:buSzPts val="2400"/>
              <a:buChar char="•"/>
            </a:pPr>
            <a:r>
              <a:rPr lang="en-US" sz="2400"/>
              <a:t>If an organization was granted a large block in class A or B, it could divide the addresses into </a:t>
            </a:r>
            <a:r>
              <a:rPr b="1" lang="en-US" sz="2400"/>
              <a:t>several contiguous groups and assign each group to smaller networks (called subnets).</a:t>
            </a:r>
            <a:endParaRPr sz="2800">
              <a:solidFill>
                <a:srgbClr val="000000"/>
              </a:solidFill>
              <a:latin typeface="Gill Sans"/>
              <a:ea typeface="Gill Sans"/>
              <a:cs typeface="Gill Sans"/>
              <a:sym typeface="Gill Sans"/>
            </a:endParaRPr>
          </a:p>
          <a:p>
            <a:pPr indent="-177800" lvl="0" marL="171450" rtl="0" algn="just">
              <a:lnSpc>
                <a:spcPct val="150000"/>
              </a:lnSpc>
              <a:spcBef>
                <a:spcPts val="750"/>
              </a:spcBef>
              <a:spcAft>
                <a:spcPts val="0"/>
              </a:spcAft>
              <a:buClr>
                <a:srgbClr val="000000"/>
              </a:buClr>
              <a:buSzPts val="2800"/>
              <a:buChar char="•"/>
            </a:pPr>
            <a:r>
              <a:rPr lang="en-US" sz="2800">
                <a:solidFill>
                  <a:srgbClr val="000000"/>
                </a:solidFill>
                <a:latin typeface="Gill Sans"/>
                <a:ea typeface="Gill Sans"/>
                <a:cs typeface="Gill Sans"/>
                <a:sym typeface="Gill Sans"/>
              </a:rPr>
              <a:t>Use of flexible net mask.  </a:t>
            </a:r>
            <a:endParaRPr/>
          </a:p>
          <a:p>
            <a:pPr indent="-44450" lvl="0" marL="171450" rtl="0" algn="just">
              <a:lnSpc>
                <a:spcPct val="150000"/>
              </a:lnSpc>
              <a:spcBef>
                <a:spcPts val="750"/>
              </a:spcBef>
              <a:spcAft>
                <a:spcPts val="0"/>
              </a:spcAft>
              <a:buClr>
                <a:schemeClr val="dk1"/>
              </a:buClr>
              <a:buSzPts val="2000"/>
              <a:buNone/>
            </a:pPr>
            <a:r>
              <a:t/>
            </a:r>
            <a:endParaRPr sz="2000"/>
          </a:p>
        </p:txBody>
      </p:sp>
      <p:sp>
        <p:nvSpPr>
          <p:cNvPr id="1015" name="Google Shape;1015;p10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016" name="Google Shape;1016;p10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i="1" lang="en-US"/>
              <a:t>Supernetting</a:t>
            </a:r>
            <a:endParaRPr b="1"/>
          </a:p>
        </p:txBody>
      </p:sp>
      <p:sp>
        <p:nvSpPr>
          <p:cNvPr id="1022" name="Google Shape;1022;p10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150000"/>
              </a:lnSpc>
              <a:spcBef>
                <a:spcPts val="0"/>
              </a:spcBef>
              <a:spcAft>
                <a:spcPts val="0"/>
              </a:spcAft>
              <a:buClr>
                <a:schemeClr val="dk1"/>
              </a:buClr>
              <a:buSzPts val="2400"/>
              <a:buChar char="•"/>
            </a:pPr>
            <a:r>
              <a:rPr lang="en-US" sz="2400"/>
              <a:t>In supernetting, an organization can combine several class C blocks to create a larger range of addresses.</a:t>
            </a:r>
            <a:endParaRPr/>
          </a:p>
          <a:p>
            <a:pPr indent="-171450" lvl="0" marL="171450" rtl="0" algn="just">
              <a:lnSpc>
                <a:spcPct val="150000"/>
              </a:lnSpc>
              <a:spcBef>
                <a:spcPts val="750"/>
              </a:spcBef>
              <a:spcAft>
                <a:spcPts val="0"/>
              </a:spcAft>
              <a:buClr>
                <a:schemeClr val="dk1"/>
              </a:buClr>
              <a:buSzPts val="2400"/>
              <a:buChar char="•"/>
            </a:pPr>
            <a:r>
              <a:rPr lang="en-US" sz="2400"/>
              <a:t> In other words, several networks are combined to create a supernetwork or a supernet.</a:t>
            </a:r>
            <a:endParaRPr/>
          </a:p>
          <a:p>
            <a:pPr indent="-171450" lvl="0" marL="171450" rtl="0" algn="just">
              <a:lnSpc>
                <a:spcPct val="150000"/>
              </a:lnSpc>
              <a:spcBef>
                <a:spcPts val="750"/>
              </a:spcBef>
              <a:spcAft>
                <a:spcPts val="0"/>
              </a:spcAft>
              <a:buClr>
                <a:schemeClr val="dk1"/>
              </a:buClr>
              <a:buSzPts val="2400"/>
              <a:buChar char="•"/>
            </a:pPr>
            <a:r>
              <a:rPr b="1" lang="en-US" sz="2400"/>
              <a:t>For example:</a:t>
            </a:r>
            <a:endParaRPr/>
          </a:p>
          <a:p>
            <a:pPr indent="-171450" lvl="1" marL="514350" rtl="0" algn="just">
              <a:lnSpc>
                <a:spcPct val="150000"/>
              </a:lnSpc>
              <a:spcBef>
                <a:spcPts val="375"/>
              </a:spcBef>
              <a:spcAft>
                <a:spcPts val="0"/>
              </a:spcAft>
              <a:buClr>
                <a:schemeClr val="dk1"/>
              </a:buClr>
              <a:buSzPts val="2000"/>
              <a:buChar char="•"/>
            </a:pPr>
            <a:r>
              <a:rPr lang="en-US" sz="2000"/>
              <a:t>An organization that needs 1000 addresses can be granted four contiguous class C blocks.</a:t>
            </a:r>
            <a:endParaRPr/>
          </a:p>
        </p:txBody>
      </p:sp>
      <p:sp>
        <p:nvSpPr>
          <p:cNvPr id="1023" name="Google Shape;1023;p10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024" name="Google Shape;1024;p10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Intermediate devices - Hub, Repeaters, Switch, Bridge-  Gateways -Structure of a ROUTER</a:t>
            </a:r>
            <a:endParaRPr b="1"/>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0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Intermediate devices  - Hubs</a:t>
            </a:r>
            <a:br>
              <a:rPr lang="en-US"/>
            </a:br>
            <a:endParaRPr/>
          </a:p>
        </p:txBody>
      </p:sp>
      <p:sp>
        <p:nvSpPr>
          <p:cNvPr id="1035" name="Google Shape;1035;p104"/>
          <p:cNvSpPr txBox="1"/>
          <p:nvPr>
            <p:ph idx="1" type="body"/>
          </p:nvPr>
        </p:nvSpPr>
        <p:spPr>
          <a:xfrm>
            <a:off x="251520" y="908720"/>
            <a:ext cx="7776864" cy="5547016"/>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000"/>
              <a:buChar char="•"/>
            </a:pPr>
            <a:r>
              <a:rPr lang="en-US" sz="2000"/>
              <a:t>A </a:t>
            </a:r>
            <a:r>
              <a:rPr b="1" lang="en-US" sz="2000"/>
              <a:t>hub</a:t>
            </a:r>
            <a:r>
              <a:rPr lang="en-US" sz="2000"/>
              <a:t> is typically the least expensive, least intelligent, and least complicated. Its job is very simple – anything that comes in one port is sent out to the others. </a:t>
            </a:r>
            <a:r>
              <a:rPr lang="en-US" sz="2000">
                <a:solidFill>
                  <a:srgbClr val="7030A0"/>
                </a:solidFill>
              </a:rPr>
              <a:t>That is it broadcasts everything.</a:t>
            </a:r>
            <a:endParaRPr/>
          </a:p>
          <a:p>
            <a:pPr indent="-171450" lvl="0" marL="171450" rtl="0" algn="just">
              <a:lnSpc>
                <a:spcPct val="90000"/>
              </a:lnSpc>
              <a:spcBef>
                <a:spcPts val="750"/>
              </a:spcBef>
              <a:spcAft>
                <a:spcPts val="0"/>
              </a:spcAft>
              <a:buClr>
                <a:schemeClr val="dk1"/>
              </a:buClr>
              <a:buSzPts val="2000"/>
              <a:buChar char="•"/>
            </a:pPr>
            <a:r>
              <a:rPr lang="en-US" sz="2000"/>
              <a:t>If a message comes in for computer “A”, that message is sent out all the other ports, regardless of which one computer “A” is on:</a:t>
            </a:r>
            <a:endParaRPr/>
          </a:p>
        </p:txBody>
      </p:sp>
      <p:sp>
        <p:nvSpPr>
          <p:cNvPr id="1036" name="Google Shape;1036;p10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037" name="Google Shape;1037;p10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Message coming into a hub" id="1038" name="Google Shape;1038;p104"/>
          <p:cNvPicPr preferRelativeResize="0"/>
          <p:nvPr/>
        </p:nvPicPr>
        <p:blipFill rotWithShape="1">
          <a:blip r:embed="rId3">
            <a:alphaModFix/>
          </a:blip>
          <a:srcRect b="0" l="0" r="0" t="0"/>
          <a:stretch/>
        </p:blipFill>
        <p:spPr>
          <a:xfrm>
            <a:off x="1907704" y="3068960"/>
            <a:ext cx="4343744" cy="3487288"/>
          </a:xfrm>
          <a:prstGeom prst="rect">
            <a:avLst/>
          </a:prstGeom>
          <a:noFill/>
          <a:ln>
            <a:noFill/>
          </a:ln>
        </p:spPr>
      </p:pic>
      <p:pic>
        <p:nvPicPr>
          <p:cNvPr descr="http://www.antkh.com/project/Computer%20Science/Images/hub.jpg" id="1039" name="Google Shape;1039;p104"/>
          <p:cNvPicPr preferRelativeResize="0"/>
          <p:nvPr/>
        </p:nvPicPr>
        <p:blipFill rotWithShape="1">
          <a:blip r:embed="rId4">
            <a:alphaModFix/>
          </a:blip>
          <a:srcRect b="0" l="0" r="0" t="0"/>
          <a:stretch/>
        </p:blipFill>
        <p:spPr>
          <a:xfrm>
            <a:off x="6660232" y="4680514"/>
            <a:ext cx="2062540" cy="1368152"/>
          </a:xfrm>
          <a:prstGeom prst="rect">
            <a:avLst/>
          </a:prstGeom>
          <a:noFill/>
          <a:ln>
            <a:noFill/>
          </a:ln>
        </p:spPr>
      </p:pic>
      <p:pic>
        <p:nvPicPr>
          <p:cNvPr id="1040" name="Google Shape;1040;p104"/>
          <p:cNvPicPr preferRelativeResize="0"/>
          <p:nvPr/>
        </p:nvPicPr>
        <p:blipFill rotWithShape="1">
          <a:blip r:embed="rId5">
            <a:alphaModFix/>
          </a:blip>
          <a:srcRect b="0" l="0" r="0" t="0"/>
          <a:stretch/>
        </p:blipFill>
        <p:spPr>
          <a:xfrm>
            <a:off x="6561956" y="3091010"/>
            <a:ext cx="2160816" cy="118243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05"/>
          <p:cNvSpPr txBox="1"/>
          <p:nvPr>
            <p:ph type="title"/>
          </p:nvPr>
        </p:nvSpPr>
        <p:spPr>
          <a:xfrm>
            <a:off x="457200" y="-459432"/>
            <a:ext cx="7239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Hubs</a:t>
            </a:r>
            <a:endParaRPr/>
          </a:p>
        </p:txBody>
      </p:sp>
      <p:sp>
        <p:nvSpPr>
          <p:cNvPr id="1046" name="Google Shape;1046;p105"/>
          <p:cNvSpPr txBox="1"/>
          <p:nvPr>
            <p:ph idx="1" type="body"/>
          </p:nvPr>
        </p:nvSpPr>
        <p:spPr>
          <a:xfrm>
            <a:off x="395536" y="764704"/>
            <a:ext cx="7300664" cy="5691032"/>
          </a:xfrm>
          <a:prstGeom prst="rect">
            <a:avLst/>
          </a:prstGeom>
          <a:noFill/>
          <a:ln>
            <a:noFill/>
          </a:ln>
        </p:spPr>
        <p:txBody>
          <a:bodyPr anchorCtr="0" anchor="t" bIns="45700" lIns="91425" spcFirstLastPara="1" rIns="91425" wrap="square" tIns="45700">
            <a:noAutofit/>
          </a:bodyPr>
          <a:lstStyle/>
          <a:p>
            <a:pPr indent="-171450" lvl="0" marL="171450" rtl="0" algn="just">
              <a:lnSpc>
                <a:spcPct val="90000"/>
              </a:lnSpc>
              <a:spcBef>
                <a:spcPts val="0"/>
              </a:spcBef>
              <a:spcAft>
                <a:spcPts val="0"/>
              </a:spcAft>
              <a:buClr>
                <a:schemeClr val="dk1"/>
              </a:buClr>
              <a:buSzPts val="2000"/>
              <a:buChar char="•"/>
            </a:pPr>
            <a:r>
              <a:rPr lang="en-US" sz="2000"/>
              <a:t>And when computer “A” responds, its response also goes out to every other port on the hub:</a:t>
            </a:r>
            <a:endParaRPr/>
          </a:p>
          <a:p>
            <a:pPr indent="-44450" lvl="0" marL="171450" rtl="0" algn="just">
              <a:lnSpc>
                <a:spcPct val="90000"/>
              </a:lnSpc>
              <a:spcBef>
                <a:spcPts val="750"/>
              </a:spcBef>
              <a:spcAft>
                <a:spcPts val="0"/>
              </a:spcAft>
              <a:buClr>
                <a:schemeClr val="dk1"/>
              </a:buClr>
              <a:buSzPts val="2000"/>
              <a:buNone/>
            </a:pPr>
            <a:r>
              <a:t/>
            </a:r>
            <a:endParaRPr sz="2000"/>
          </a:p>
          <a:p>
            <a:pPr indent="-44450" lvl="0" marL="171450" rtl="0" algn="just">
              <a:lnSpc>
                <a:spcPct val="90000"/>
              </a:lnSpc>
              <a:spcBef>
                <a:spcPts val="750"/>
              </a:spcBef>
              <a:spcAft>
                <a:spcPts val="0"/>
              </a:spcAft>
              <a:buClr>
                <a:schemeClr val="dk1"/>
              </a:buClr>
              <a:buSzPts val="2000"/>
              <a:buNone/>
            </a:pPr>
            <a:r>
              <a:t/>
            </a:r>
            <a:endParaRPr sz="2000"/>
          </a:p>
          <a:p>
            <a:pPr indent="-44450" lvl="0" marL="171450" rtl="0" algn="just">
              <a:lnSpc>
                <a:spcPct val="90000"/>
              </a:lnSpc>
              <a:spcBef>
                <a:spcPts val="750"/>
              </a:spcBef>
              <a:spcAft>
                <a:spcPts val="0"/>
              </a:spcAft>
              <a:buClr>
                <a:schemeClr val="dk1"/>
              </a:buClr>
              <a:buSzPts val="2000"/>
              <a:buNone/>
            </a:pPr>
            <a:r>
              <a:t/>
            </a:r>
            <a:endParaRPr sz="2000"/>
          </a:p>
          <a:p>
            <a:pPr indent="-44450" lvl="0" marL="171450" rtl="0" algn="just">
              <a:lnSpc>
                <a:spcPct val="90000"/>
              </a:lnSpc>
              <a:spcBef>
                <a:spcPts val="750"/>
              </a:spcBef>
              <a:spcAft>
                <a:spcPts val="0"/>
              </a:spcAft>
              <a:buClr>
                <a:schemeClr val="dk1"/>
              </a:buClr>
              <a:buSzPts val="2000"/>
              <a:buNone/>
            </a:pPr>
            <a:r>
              <a:t/>
            </a:r>
            <a:endParaRPr sz="2000"/>
          </a:p>
          <a:p>
            <a:pPr indent="-44450" lvl="0" marL="171450" rtl="0" algn="just">
              <a:lnSpc>
                <a:spcPct val="90000"/>
              </a:lnSpc>
              <a:spcBef>
                <a:spcPts val="750"/>
              </a:spcBef>
              <a:spcAft>
                <a:spcPts val="0"/>
              </a:spcAft>
              <a:buClr>
                <a:schemeClr val="dk1"/>
              </a:buClr>
              <a:buSzPts val="2000"/>
              <a:buNone/>
            </a:pPr>
            <a:r>
              <a:t/>
            </a:r>
            <a:endParaRPr sz="2000"/>
          </a:p>
          <a:p>
            <a:pPr indent="-44450" lvl="0" marL="171450" rtl="0" algn="just">
              <a:lnSpc>
                <a:spcPct val="90000"/>
              </a:lnSpc>
              <a:spcBef>
                <a:spcPts val="750"/>
              </a:spcBef>
              <a:spcAft>
                <a:spcPts val="0"/>
              </a:spcAft>
              <a:buClr>
                <a:schemeClr val="dk1"/>
              </a:buClr>
              <a:buSzPts val="2000"/>
              <a:buNone/>
            </a:pPr>
            <a:r>
              <a:t/>
            </a:r>
            <a:endParaRPr sz="2000"/>
          </a:p>
          <a:p>
            <a:pPr indent="-44450" lvl="0" marL="171450" rtl="0" algn="just">
              <a:lnSpc>
                <a:spcPct val="90000"/>
              </a:lnSpc>
              <a:spcBef>
                <a:spcPts val="750"/>
              </a:spcBef>
              <a:spcAft>
                <a:spcPts val="0"/>
              </a:spcAft>
              <a:buClr>
                <a:schemeClr val="dk1"/>
              </a:buClr>
              <a:buSzPts val="2000"/>
              <a:buNone/>
            </a:pPr>
            <a:r>
              <a:t/>
            </a:r>
            <a:endParaRPr sz="2000"/>
          </a:p>
          <a:p>
            <a:pPr indent="-44450" lvl="0" marL="171450" rtl="0" algn="just">
              <a:lnSpc>
                <a:spcPct val="90000"/>
              </a:lnSpc>
              <a:spcBef>
                <a:spcPts val="750"/>
              </a:spcBef>
              <a:spcAft>
                <a:spcPts val="0"/>
              </a:spcAft>
              <a:buClr>
                <a:schemeClr val="dk1"/>
              </a:buClr>
              <a:buSzPts val="2000"/>
              <a:buNone/>
            </a:pPr>
            <a:r>
              <a:t/>
            </a:r>
            <a:endParaRPr sz="2000"/>
          </a:p>
          <a:p>
            <a:pPr indent="-44450" lvl="0" marL="171450" rtl="0" algn="just">
              <a:lnSpc>
                <a:spcPct val="90000"/>
              </a:lnSpc>
              <a:spcBef>
                <a:spcPts val="750"/>
              </a:spcBef>
              <a:spcAft>
                <a:spcPts val="0"/>
              </a:spcAft>
              <a:buClr>
                <a:schemeClr val="dk1"/>
              </a:buClr>
              <a:buSzPts val="2000"/>
              <a:buNone/>
            </a:pPr>
            <a:r>
              <a:t/>
            </a:r>
            <a:endParaRPr sz="2000"/>
          </a:p>
          <a:p>
            <a:pPr indent="-171450" lvl="0" marL="171450" rtl="0" algn="just">
              <a:lnSpc>
                <a:spcPct val="90000"/>
              </a:lnSpc>
              <a:spcBef>
                <a:spcPts val="750"/>
              </a:spcBef>
              <a:spcAft>
                <a:spcPts val="0"/>
              </a:spcAft>
              <a:buClr>
                <a:schemeClr val="dk1"/>
              </a:buClr>
              <a:buSzPts val="2000"/>
              <a:buChar char="•"/>
            </a:pPr>
            <a:r>
              <a:rPr lang="en-US" sz="2000"/>
              <a:t>Every computer connected to the hub “sees” everything that every other computer on the hub sees. The computers themselves decide if they are the targeted recipient of the message and when a message should be paid attention to or not.</a:t>
            </a:r>
            <a:endParaRPr/>
          </a:p>
          <a:p>
            <a:pPr indent="-44450" lvl="0" marL="171450" rtl="0" algn="just">
              <a:lnSpc>
                <a:spcPct val="90000"/>
              </a:lnSpc>
              <a:spcBef>
                <a:spcPts val="750"/>
              </a:spcBef>
              <a:spcAft>
                <a:spcPts val="0"/>
              </a:spcAft>
              <a:buClr>
                <a:schemeClr val="dk1"/>
              </a:buClr>
              <a:buSzPts val="2000"/>
              <a:buNone/>
            </a:pPr>
            <a:r>
              <a:t/>
            </a:r>
            <a:endParaRPr sz="2000"/>
          </a:p>
        </p:txBody>
      </p:sp>
      <p:sp>
        <p:nvSpPr>
          <p:cNvPr id="1047" name="Google Shape;1047;p10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048" name="Google Shape;1048;p10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Response being sent through a hub" id="1049" name="Google Shape;1049;p105"/>
          <p:cNvPicPr preferRelativeResize="0"/>
          <p:nvPr/>
        </p:nvPicPr>
        <p:blipFill rotWithShape="1">
          <a:blip r:embed="rId3">
            <a:alphaModFix/>
          </a:blip>
          <a:srcRect b="0" l="0" r="0" t="0"/>
          <a:stretch/>
        </p:blipFill>
        <p:spPr>
          <a:xfrm>
            <a:off x="1403648" y="1556792"/>
            <a:ext cx="4032448" cy="302433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0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Types of Hub</a:t>
            </a:r>
            <a:br>
              <a:rPr lang="en-US"/>
            </a:br>
            <a:endParaRPr/>
          </a:p>
        </p:txBody>
      </p:sp>
      <p:sp>
        <p:nvSpPr>
          <p:cNvPr id="1055" name="Google Shape;1055;p10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just">
              <a:lnSpc>
                <a:spcPct val="90000"/>
              </a:lnSpc>
              <a:spcBef>
                <a:spcPts val="0"/>
              </a:spcBef>
              <a:spcAft>
                <a:spcPts val="0"/>
              </a:spcAft>
              <a:buClr>
                <a:schemeClr val="dk1"/>
              </a:buClr>
              <a:buSzPts val="2800"/>
              <a:buChar char="•"/>
            </a:pPr>
            <a:r>
              <a:rPr b="1" lang="en-US" sz="2800"/>
              <a:t>Active Hub:- </a:t>
            </a:r>
            <a:r>
              <a:rPr lang="en-US" sz="2800"/>
              <a:t>These are the hubs </a:t>
            </a:r>
            <a:r>
              <a:rPr lang="en-US" sz="2800">
                <a:solidFill>
                  <a:srgbClr val="7030A0"/>
                </a:solidFill>
              </a:rPr>
              <a:t>which have their own power supply and can clean, boost and relay the signal along with the network</a:t>
            </a:r>
            <a:r>
              <a:rPr lang="en-US" sz="2800"/>
              <a:t>. </a:t>
            </a:r>
            <a:r>
              <a:rPr lang="en-US" sz="2800">
                <a:solidFill>
                  <a:srgbClr val="FF0000"/>
                </a:solidFill>
              </a:rPr>
              <a:t>It serves both as a repeater as well as wiring centre</a:t>
            </a:r>
            <a:r>
              <a:rPr lang="en-US" sz="2800"/>
              <a:t>. These are used to extend the </a:t>
            </a:r>
            <a:r>
              <a:rPr lang="en-US" sz="2800">
                <a:solidFill>
                  <a:srgbClr val="FF0000"/>
                </a:solidFill>
              </a:rPr>
              <a:t>maximum distance between nodes</a:t>
            </a:r>
            <a:r>
              <a:rPr lang="en-US" sz="2800"/>
              <a:t>.</a:t>
            </a:r>
            <a:endParaRPr/>
          </a:p>
          <a:p>
            <a:pPr indent="-177800" lvl="0" marL="171450" rtl="0" algn="just">
              <a:lnSpc>
                <a:spcPct val="90000"/>
              </a:lnSpc>
              <a:spcBef>
                <a:spcPts val="750"/>
              </a:spcBef>
              <a:spcAft>
                <a:spcPts val="0"/>
              </a:spcAft>
              <a:buClr>
                <a:schemeClr val="dk1"/>
              </a:buClr>
              <a:buSzPts val="2800"/>
              <a:buChar char="•"/>
            </a:pPr>
            <a:r>
              <a:rPr b="1" lang="en-US" sz="2800"/>
              <a:t>Passive Hub :- </a:t>
            </a:r>
            <a:r>
              <a:rPr lang="en-US" sz="2800"/>
              <a:t>These are the hubs </a:t>
            </a:r>
            <a:r>
              <a:rPr lang="en-US" sz="2800">
                <a:solidFill>
                  <a:srgbClr val="FF0000"/>
                </a:solidFill>
              </a:rPr>
              <a:t>which collect wiring from nodes and power supply from active hub.</a:t>
            </a:r>
            <a:r>
              <a:rPr lang="en-US" sz="2800"/>
              <a:t> These hubs relay signals onto the network </a:t>
            </a:r>
            <a:r>
              <a:rPr lang="en-US" sz="2800">
                <a:solidFill>
                  <a:srgbClr val="FF0000"/>
                </a:solidFill>
              </a:rPr>
              <a:t>without cleaning and boosting them and can’t be used to extend the distance between nodes.</a:t>
            </a:r>
            <a:endParaRPr/>
          </a:p>
          <a:p>
            <a:pPr indent="0" lvl="0" marL="171450" rtl="0" algn="just">
              <a:lnSpc>
                <a:spcPct val="90000"/>
              </a:lnSpc>
              <a:spcBef>
                <a:spcPts val="750"/>
              </a:spcBef>
              <a:spcAft>
                <a:spcPts val="0"/>
              </a:spcAft>
              <a:buClr>
                <a:schemeClr val="dk1"/>
              </a:buClr>
              <a:buSzPts val="2800"/>
              <a:buNone/>
            </a:pPr>
            <a:r>
              <a:t/>
            </a:r>
            <a:endParaRPr sz="2800"/>
          </a:p>
        </p:txBody>
      </p:sp>
      <p:sp>
        <p:nvSpPr>
          <p:cNvPr id="1056" name="Google Shape;1056;p10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057" name="Google Shape;1057;p10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0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Drawbacks</a:t>
            </a:r>
            <a:endParaRPr/>
          </a:p>
        </p:txBody>
      </p:sp>
      <p:sp>
        <p:nvSpPr>
          <p:cNvPr id="1063" name="Google Shape;1063;p10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400"/>
              <a:buChar char="•"/>
            </a:pPr>
            <a:r>
              <a:rPr lang="en-US" sz="2400"/>
              <a:t>Hubs cannot filter data, so data packets are sent to all connected devices.</a:t>
            </a:r>
            <a:endParaRPr/>
          </a:p>
          <a:p>
            <a:pPr indent="-171450" lvl="0" marL="171450" rtl="0" algn="just">
              <a:lnSpc>
                <a:spcPct val="90000"/>
              </a:lnSpc>
              <a:spcBef>
                <a:spcPts val="750"/>
              </a:spcBef>
              <a:spcAft>
                <a:spcPts val="0"/>
              </a:spcAft>
              <a:buClr>
                <a:schemeClr val="dk1"/>
              </a:buClr>
              <a:buSzPts val="2400"/>
              <a:buChar char="•"/>
            </a:pPr>
            <a:r>
              <a:rPr lang="en-US" sz="2400"/>
              <a:t>They </a:t>
            </a:r>
            <a:r>
              <a:rPr lang="en-US" sz="2400">
                <a:solidFill>
                  <a:srgbClr val="FF0000"/>
                </a:solidFill>
              </a:rPr>
              <a:t>do not have intelligence to find out best path for data packets </a:t>
            </a:r>
            <a:r>
              <a:rPr lang="en-US" sz="2400"/>
              <a:t>which leads to inefficiencies and wastage.</a:t>
            </a:r>
            <a:endParaRPr sz="2400"/>
          </a:p>
        </p:txBody>
      </p:sp>
      <p:sp>
        <p:nvSpPr>
          <p:cNvPr id="1064" name="Google Shape;1064;p10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065" name="Google Shape;1065;p10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0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Repeater</a:t>
            </a:r>
            <a:r>
              <a:rPr b="0" lang="en-US"/>
              <a:t>s</a:t>
            </a:r>
            <a:endParaRPr/>
          </a:p>
        </p:txBody>
      </p:sp>
      <p:sp>
        <p:nvSpPr>
          <p:cNvPr id="1071" name="Google Shape;1071;p10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171450" lvl="0" marL="171450" rtl="0" algn="just">
              <a:lnSpc>
                <a:spcPct val="90000"/>
              </a:lnSpc>
              <a:spcBef>
                <a:spcPts val="0"/>
              </a:spcBef>
              <a:spcAft>
                <a:spcPts val="0"/>
              </a:spcAft>
              <a:buClr>
                <a:schemeClr val="dk1"/>
              </a:buClr>
              <a:buSzPts val="2400"/>
              <a:buChar char="•"/>
            </a:pPr>
            <a:r>
              <a:rPr lang="en-US" sz="2400"/>
              <a:t>A repeater operates at the </a:t>
            </a:r>
            <a:r>
              <a:rPr lang="en-US" sz="2400">
                <a:solidFill>
                  <a:srgbClr val="FF0000"/>
                </a:solidFill>
              </a:rPr>
              <a:t>physical layer. </a:t>
            </a:r>
            <a:endParaRPr/>
          </a:p>
          <a:p>
            <a:pPr indent="-171450" lvl="0" marL="171450" rtl="0" algn="just">
              <a:lnSpc>
                <a:spcPct val="90000"/>
              </a:lnSpc>
              <a:spcBef>
                <a:spcPts val="750"/>
              </a:spcBef>
              <a:spcAft>
                <a:spcPts val="0"/>
              </a:spcAft>
              <a:buClr>
                <a:schemeClr val="dk1"/>
              </a:buClr>
              <a:buSzPts val="2400"/>
              <a:buChar char="•"/>
            </a:pPr>
            <a:r>
              <a:rPr lang="en-US" sz="2400"/>
              <a:t>Its job is to regenerate the signal over the same network before the </a:t>
            </a:r>
            <a:r>
              <a:rPr lang="en-US" sz="2400">
                <a:solidFill>
                  <a:srgbClr val="FF0000"/>
                </a:solidFill>
              </a:rPr>
              <a:t>signal becomes too weak or corrupted so as to extend the length to which the signal can be transmitted over the same network. </a:t>
            </a:r>
            <a:endParaRPr/>
          </a:p>
          <a:p>
            <a:pPr indent="-171450" lvl="0" marL="171450" rtl="0" algn="just">
              <a:lnSpc>
                <a:spcPct val="90000"/>
              </a:lnSpc>
              <a:spcBef>
                <a:spcPts val="750"/>
              </a:spcBef>
              <a:spcAft>
                <a:spcPts val="0"/>
              </a:spcAft>
              <a:buClr>
                <a:schemeClr val="dk1"/>
              </a:buClr>
              <a:buSzPts val="2400"/>
              <a:buChar char="•"/>
            </a:pPr>
            <a:r>
              <a:rPr lang="en-US" sz="2400"/>
              <a:t>They </a:t>
            </a:r>
            <a:r>
              <a:rPr lang="en-US" sz="2400">
                <a:solidFill>
                  <a:srgbClr val="FF0000"/>
                </a:solidFill>
              </a:rPr>
              <a:t>do not amplify the signal. </a:t>
            </a:r>
            <a:r>
              <a:rPr lang="en-US" sz="2400"/>
              <a:t>When the signal becomes weak, they </a:t>
            </a:r>
            <a:r>
              <a:rPr lang="en-US" sz="2400">
                <a:solidFill>
                  <a:srgbClr val="FF0000"/>
                </a:solidFill>
              </a:rPr>
              <a:t>copy the signal bit by bit and regenerate it at the original strength. </a:t>
            </a:r>
            <a:endParaRPr/>
          </a:p>
          <a:p>
            <a:pPr indent="-171450" lvl="0" marL="171450" rtl="0" algn="just">
              <a:lnSpc>
                <a:spcPct val="90000"/>
              </a:lnSpc>
              <a:spcBef>
                <a:spcPts val="750"/>
              </a:spcBef>
              <a:spcAft>
                <a:spcPts val="0"/>
              </a:spcAft>
              <a:buClr>
                <a:schemeClr val="dk1"/>
              </a:buClr>
              <a:buSzPts val="2400"/>
              <a:buChar char="•"/>
            </a:pPr>
            <a:r>
              <a:rPr lang="en-US" sz="2400"/>
              <a:t>It is a </a:t>
            </a:r>
            <a:r>
              <a:rPr lang="en-US" sz="2400">
                <a:solidFill>
                  <a:srgbClr val="FF0000"/>
                </a:solidFill>
              </a:rPr>
              <a:t>2 port device</a:t>
            </a:r>
            <a:r>
              <a:rPr lang="en-US" sz="2400"/>
              <a:t>.</a:t>
            </a:r>
            <a:endParaRPr/>
          </a:p>
          <a:p>
            <a:pPr indent="0" lvl="0" marL="0" rtl="0" algn="just">
              <a:lnSpc>
                <a:spcPct val="90000"/>
              </a:lnSpc>
              <a:spcBef>
                <a:spcPts val="750"/>
              </a:spcBef>
              <a:spcAft>
                <a:spcPts val="0"/>
              </a:spcAft>
              <a:buClr>
                <a:schemeClr val="dk1"/>
              </a:buClr>
              <a:buSzPts val="2400"/>
              <a:buNone/>
            </a:pPr>
            <a:r>
              <a:rPr lang="en-US" sz="2400"/>
              <a:t>Because the functionality of repeaters has been built in to other devices, such as hubs and switches, </a:t>
            </a:r>
            <a:r>
              <a:rPr lang="en-US" sz="2400">
                <a:solidFill>
                  <a:srgbClr val="FF0000"/>
                </a:solidFill>
              </a:rPr>
              <a:t>repeaters are rarely used.</a:t>
            </a:r>
            <a:endParaRPr sz="2400">
              <a:solidFill>
                <a:srgbClr val="FF0000"/>
              </a:solidFill>
            </a:endParaRPr>
          </a:p>
        </p:txBody>
      </p:sp>
      <p:sp>
        <p:nvSpPr>
          <p:cNvPr id="1072" name="Google Shape;1072;p10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073" name="Google Shape;1073;p10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Image result for repeaters" id="1074" name="Google Shape;1074;p10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s://www.perle.com/productimages/er-s1110-xlg.jpg" id="1075" name="Google Shape;1075;p108"/>
          <p:cNvPicPr preferRelativeResize="0"/>
          <p:nvPr/>
        </p:nvPicPr>
        <p:blipFill rotWithShape="1">
          <a:blip r:embed="rId3">
            <a:alphaModFix/>
          </a:blip>
          <a:srcRect b="0" l="0" r="0" t="0"/>
          <a:stretch/>
        </p:blipFill>
        <p:spPr>
          <a:xfrm>
            <a:off x="6372200" y="505176"/>
            <a:ext cx="1777582" cy="1144763"/>
          </a:xfrm>
          <a:prstGeom prst="rect">
            <a:avLst/>
          </a:prstGeom>
          <a:noFill/>
          <a:ln>
            <a:noFill/>
          </a:ln>
        </p:spPr>
      </p:pic>
      <p:sp>
        <p:nvSpPr>
          <p:cNvPr id="1076" name="Google Shape;1076;p108"/>
          <p:cNvSpPr txBox="1"/>
          <p:nvPr/>
        </p:nvSpPr>
        <p:spPr>
          <a:xfrm>
            <a:off x="6372200" y="96887"/>
            <a:ext cx="18181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Ethernet Repeaters</a:t>
            </a:r>
            <a:endParaRPr b="1" sz="1400">
              <a:solidFill>
                <a:schemeClr val="dk1"/>
              </a:solidFill>
              <a:latin typeface="Calibri"/>
              <a:ea typeface="Calibri"/>
              <a:cs typeface="Calibri"/>
              <a:sym typeface="Calibri"/>
            </a:endParaRPr>
          </a:p>
        </p:txBody>
      </p:sp>
      <p:pic>
        <p:nvPicPr>
          <p:cNvPr descr="http://4.bp.blogspot.com/-7hBl-Ow2h18/Uc3J1db8kQI/AAAAAAAAAwg/_KsTCyZL5D4/s382/Repeaters+in+networking.jpg" id="1077" name="Google Shape;1077;p108"/>
          <p:cNvPicPr preferRelativeResize="0"/>
          <p:nvPr/>
        </p:nvPicPr>
        <p:blipFill rotWithShape="1">
          <a:blip r:embed="rId4">
            <a:alphaModFix/>
          </a:blip>
          <a:srcRect b="0" l="0" r="0" t="0"/>
          <a:stretch/>
        </p:blipFill>
        <p:spPr>
          <a:xfrm>
            <a:off x="3824954" y="314360"/>
            <a:ext cx="2321671" cy="114868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09"/>
          <p:cNvSpPr txBox="1"/>
          <p:nvPr>
            <p:ph type="title"/>
          </p:nvPr>
        </p:nvSpPr>
        <p:spPr>
          <a:xfrm>
            <a:off x="628650" y="-387424"/>
            <a:ext cx="78867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br>
              <a:rPr lang="en-US"/>
            </a:br>
            <a:r>
              <a:rPr lang="en-US"/>
              <a:t>Switches</a:t>
            </a:r>
            <a:br>
              <a:rPr lang="en-US"/>
            </a:br>
            <a:endParaRPr/>
          </a:p>
        </p:txBody>
      </p:sp>
      <p:sp>
        <p:nvSpPr>
          <p:cNvPr id="1083" name="Google Shape;1083;p109"/>
          <p:cNvSpPr txBox="1"/>
          <p:nvPr>
            <p:ph idx="1" type="body"/>
          </p:nvPr>
        </p:nvSpPr>
        <p:spPr>
          <a:xfrm>
            <a:off x="457200" y="1052736"/>
            <a:ext cx="7239000" cy="4846320"/>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000"/>
              <a:buChar char="•"/>
            </a:pPr>
            <a:r>
              <a:rPr lang="en-US" sz="2000"/>
              <a:t>A </a:t>
            </a:r>
            <a:r>
              <a:rPr b="1" lang="en-US" sz="2000"/>
              <a:t>switch</a:t>
            </a:r>
            <a:r>
              <a:rPr lang="en-US" sz="2000"/>
              <a:t> does essentially what a hub does, but more efficiently. </a:t>
            </a:r>
            <a:endParaRPr/>
          </a:p>
          <a:p>
            <a:pPr indent="-171450" lvl="0" marL="171450" rtl="0" algn="just">
              <a:lnSpc>
                <a:spcPct val="90000"/>
              </a:lnSpc>
              <a:spcBef>
                <a:spcPts val="750"/>
              </a:spcBef>
              <a:spcAft>
                <a:spcPts val="0"/>
              </a:spcAft>
              <a:buClr>
                <a:schemeClr val="dk1"/>
              </a:buClr>
              <a:buSzPts val="2000"/>
              <a:buChar char="•"/>
            </a:pPr>
            <a:r>
              <a:rPr lang="en-US" sz="2000"/>
              <a:t>By paying attention to the traffic that comes across it, it can </a:t>
            </a:r>
            <a:r>
              <a:rPr lang="en-US" sz="2000">
                <a:solidFill>
                  <a:srgbClr val="FF0066"/>
                </a:solidFill>
              </a:rPr>
              <a:t>“learn” </a:t>
            </a:r>
            <a:r>
              <a:rPr lang="en-US" sz="2000"/>
              <a:t>where particular addresses are.</a:t>
            </a:r>
            <a:endParaRPr/>
          </a:p>
          <a:p>
            <a:pPr indent="-171450" lvl="0" marL="171450" rtl="0" algn="just">
              <a:lnSpc>
                <a:spcPct val="90000"/>
              </a:lnSpc>
              <a:spcBef>
                <a:spcPts val="750"/>
              </a:spcBef>
              <a:spcAft>
                <a:spcPts val="0"/>
              </a:spcAft>
              <a:buClr>
                <a:schemeClr val="dk1"/>
              </a:buClr>
              <a:buSzPts val="2000"/>
              <a:buChar char="•"/>
            </a:pPr>
            <a:r>
              <a:rPr lang="en-US" sz="2000"/>
              <a:t>Initially, a </a:t>
            </a:r>
            <a:r>
              <a:rPr lang="en-US" sz="2000">
                <a:solidFill>
                  <a:srgbClr val="FF0066"/>
                </a:solidFill>
              </a:rPr>
              <a:t>switch knows nothing </a:t>
            </a:r>
            <a:r>
              <a:rPr lang="en-US" sz="2000"/>
              <a:t>and simply sends on incoming messages to all ports:</a:t>
            </a:r>
            <a:endParaRPr/>
          </a:p>
          <a:p>
            <a:pPr indent="-44450" lvl="0" marL="171450" rtl="0" algn="just">
              <a:lnSpc>
                <a:spcPct val="90000"/>
              </a:lnSpc>
              <a:spcBef>
                <a:spcPts val="750"/>
              </a:spcBef>
              <a:spcAft>
                <a:spcPts val="0"/>
              </a:spcAft>
              <a:buClr>
                <a:schemeClr val="dk1"/>
              </a:buClr>
              <a:buSzPts val="2000"/>
              <a:buNone/>
            </a:pPr>
            <a:r>
              <a:t/>
            </a:r>
            <a:endParaRPr sz="2000"/>
          </a:p>
        </p:txBody>
      </p:sp>
      <p:pic>
        <p:nvPicPr>
          <p:cNvPr descr="NETGEAR network switch" id="1084" name="Google Shape;1084;p109"/>
          <p:cNvPicPr preferRelativeResize="0"/>
          <p:nvPr/>
        </p:nvPicPr>
        <p:blipFill rotWithShape="1">
          <a:blip r:embed="rId3">
            <a:alphaModFix/>
          </a:blip>
          <a:srcRect b="0" l="0" r="0" t="0"/>
          <a:stretch/>
        </p:blipFill>
        <p:spPr>
          <a:xfrm>
            <a:off x="6372200" y="5229200"/>
            <a:ext cx="2740780" cy="1604275"/>
          </a:xfrm>
          <a:prstGeom prst="rect">
            <a:avLst/>
          </a:prstGeom>
          <a:noFill/>
          <a:ln>
            <a:noFill/>
          </a:ln>
        </p:spPr>
      </p:pic>
      <p:pic>
        <p:nvPicPr>
          <p:cNvPr descr="The initial contact through a switch" id="1085" name="Google Shape;1085;p109"/>
          <p:cNvPicPr preferRelativeResize="0"/>
          <p:nvPr/>
        </p:nvPicPr>
        <p:blipFill rotWithShape="1">
          <a:blip r:embed="rId4">
            <a:alphaModFix/>
          </a:blip>
          <a:srcRect b="0" l="0" r="0" t="0"/>
          <a:stretch/>
        </p:blipFill>
        <p:spPr>
          <a:xfrm>
            <a:off x="1475656" y="3068960"/>
            <a:ext cx="4464496" cy="3645024"/>
          </a:xfrm>
          <a:prstGeom prst="rect">
            <a:avLst/>
          </a:prstGeom>
          <a:noFill/>
          <a:ln>
            <a:noFill/>
          </a:ln>
        </p:spPr>
      </p:pic>
      <p:pic>
        <p:nvPicPr>
          <p:cNvPr id="1086" name="Google Shape;1086;p109"/>
          <p:cNvPicPr preferRelativeResize="0"/>
          <p:nvPr/>
        </p:nvPicPr>
        <p:blipFill rotWithShape="1">
          <a:blip r:embed="rId5">
            <a:alphaModFix/>
          </a:blip>
          <a:srcRect b="0" l="0" r="0" t="0"/>
          <a:stretch/>
        </p:blipFill>
        <p:spPr>
          <a:xfrm>
            <a:off x="6294152" y="4388200"/>
            <a:ext cx="2896875" cy="841000"/>
          </a:xfrm>
          <a:prstGeom prst="rect">
            <a:avLst/>
          </a:prstGeom>
          <a:noFill/>
          <a:ln>
            <a:noFill/>
          </a:ln>
        </p:spPr>
      </p:pic>
      <p:sp>
        <p:nvSpPr>
          <p:cNvPr id="1087" name="Google Shape;1087;p109"/>
          <p:cNvSpPr txBox="1"/>
          <p:nvPr/>
        </p:nvSpPr>
        <p:spPr>
          <a:xfrm>
            <a:off x="6613451" y="4077072"/>
            <a:ext cx="393521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 32-port Ethernet switch.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1"/>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baseline="-25000" i="0" lang="en-US" sz="3200" u="none" cap="none" strike="noStrike">
                <a:solidFill>
                  <a:schemeClr val="dk1"/>
                </a:solidFill>
                <a:latin typeface="Arial"/>
                <a:ea typeface="Arial"/>
                <a:cs typeface="Arial"/>
                <a:sym typeface="Arial"/>
              </a:rPr>
              <a:t>IPv6 Packet Format</a:t>
            </a:r>
            <a:endParaRPr/>
          </a:p>
        </p:txBody>
      </p:sp>
      <p:sp>
        <p:nvSpPr>
          <p:cNvPr id="169" name="Google Shape;169;p11"/>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170" name="Google Shape;170;p11"/>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IPv4 Header - Review</a:t>
            </a:r>
            <a:endParaRPr/>
          </a:p>
        </p:txBody>
      </p:sp>
      <p:sp>
        <p:nvSpPr>
          <p:cNvPr id="171" name="Google Shape;171;p1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80000"/>
              </a:lnSpc>
              <a:spcBef>
                <a:spcPts val="0"/>
              </a:spcBef>
              <a:spcAft>
                <a:spcPts val="0"/>
              </a:spcAft>
              <a:buClr>
                <a:schemeClr val="dk1"/>
              </a:buClr>
              <a:buSzPts val="1900"/>
              <a:buChar char="•"/>
            </a:pPr>
            <a:r>
              <a:rPr b="1" lang="en-US" sz="1900"/>
              <a:t>Time to Live ( 8 bits)</a:t>
            </a:r>
            <a:endParaRPr/>
          </a:p>
          <a:p>
            <a:pPr indent="-171450" lvl="1" marL="514350" rtl="0" algn="l">
              <a:lnSpc>
                <a:spcPct val="80000"/>
              </a:lnSpc>
              <a:spcBef>
                <a:spcPts val="375"/>
              </a:spcBef>
              <a:spcAft>
                <a:spcPts val="0"/>
              </a:spcAft>
              <a:buClr>
                <a:schemeClr val="dk1"/>
              </a:buClr>
              <a:buSzPts val="1700"/>
              <a:buChar char="•"/>
            </a:pPr>
            <a:r>
              <a:rPr lang="en-US" sz="1700"/>
              <a:t>Indicate the maximum number of links on which an IPv4 packet can travel before being discarded. </a:t>
            </a:r>
            <a:endParaRPr/>
          </a:p>
          <a:p>
            <a:pPr indent="-171450" lvl="1" marL="514350" rtl="0" algn="l">
              <a:lnSpc>
                <a:spcPct val="80000"/>
              </a:lnSpc>
              <a:spcBef>
                <a:spcPts val="375"/>
              </a:spcBef>
              <a:spcAft>
                <a:spcPts val="0"/>
              </a:spcAft>
              <a:buClr>
                <a:schemeClr val="dk1"/>
              </a:buClr>
              <a:buSzPts val="1700"/>
              <a:buChar char="•"/>
            </a:pPr>
            <a:r>
              <a:rPr lang="en-US" sz="1700"/>
              <a:t>Originally used as a time count with which an IPv4 router determined the length of time required (in seconds) to forward the IPv4 packet, decrementing the TTL accordingly. When the TTL equals 0,an ICMP Time Expired-TTL Expired in Transit message is sent to the source IPv4 address and the packet is discarded.</a:t>
            </a:r>
            <a:endParaRPr b="1" sz="1700"/>
          </a:p>
          <a:p>
            <a:pPr indent="-171450" lvl="0" marL="171450" rtl="0" algn="l">
              <a:lnSpc>
                <a:spcPct val="80000"/>
              </a:lnSpc>
              <a:spcBef>
                <a:spcPts val="750"/>
              </a:spcBef>
              <a:spcAft>
                <a:spcPts val="0"/>
              </a:spcAft>
              <a:buClr>
                <a:schemeClr val="dk1"/>
              </a:buClr>
              <a:buSzPts val="1900"/>
              <a:buChar char="•"/>
            </a:pPr>
            <a:r>
              <a:rPr b="1" lang="en-US" sz="1900"/>
              <a:t>Protocol (8 bits) </a:t>
            </a:r>
            <a:endParaRPr/>
          </a:p>
          <a:p>
            <a:pPr indent="-171450" lvl="1" marL="514350" rtl="0" algn="l">
              <a:lnSpc>
                <a:spcPct val="80000"/>
              </a:lnSpc>
              <a:spcBef>
                <a:spcPts val="375"/>
              </a:spcBef>
              <a:spcAft>
                <a:spcPts val="0"/>
              </a:spcAft>
              <a:buClr>
                <a:schemeClr val="dk1"/>
              </a:buClr>
              <a:buSzPts val="1700"/>
              <a:buChar char="•"/>
            </a:pPr>
            <a:r>
              <a:rPr lang="en-US" sz="1700"/>
              <a:t>Identifies the upper layer protocol. </a:t>
            </a:r>
            <a:endParaRPr/>
          </a:p>
          <a:p>
            <a:pPr indent="-171450" lvl="1" marL="514350" rtl="0" algn="l">
              <a:lnSpc>
                <a:spcPct val="80000"/>
              </a:lnSpc>
              <a:spcBef>
                <a:spcPts val="375"/>
              </a:spcBef>
              <a:spcAft>
                <a:spcPts val="0"/>
              </a:spcAft>
              <a:buClr>
                <a:schemeClr val="dk1"/>
              </a:buClr>
              <a:buSzPts val="1700"/>
              <a:buChar char="•"/>
            </a:pPr>
            <a:r>
              <a:rPr lang="en-US" sz="1700"/>
              <a:t>For example, TCP uses a Protocol of 6, UDP uses a Protocol of 17, and ICMP uses a Protocol of 1. </a:t>
            </a:r>
            <a:endParaRPr/>
          </a:p>
          <a:p>
            <a:pPr indent="-171450" lvl="1" marL="514350" rtl="0" algn="l">
              <a:lnSpc>
                <a:spcPct val="80000"/>
              </a:lnSpc>
              <a:spcBef>
                <a:spcPts val="375"/>
              </a:spcBef>
              <a:spcAft>
                <a:spcPts val="0"/>
              </a:spcAft>
              <a:buClr>
                <a:schemeClr val="dk1"/>
              </a:buClr>
              <a:buSzPts val="1700"/>
              <a:buChar char="•"/>
            </a:pPr>
            <a:r>
              <a:rPr lang="en-US" sz="1700"/>
              <a:t>The Protocol field is used to demultiplex an IPv4 packet to the upper layer protocol.</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0"/>
          <p:cNvSpPr txBox="1"/>
          <p:nvPr>
            <p:ph type="title"/>
          </p:nvPr>
        </p:nvSpPr>
        <p:spPr>
          <a:xfrm>
            <a:off x="323528" y="-90264"/>
            <a:ext cx="7372672" cy="12150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Switches</a:t>
            </a:r>
            <a:endParaRPr/>
          </a:p>
        </p:txBody>
      </p:sp>
      <p:sp>
        <p:nvSpPr>
          <p:cNvPr id="1093" name="Google Shape;1093;p110"/>
          <p:cNvSpPr txBox="1"/>
          <p:nvPr>
            <p:ph idx="1" type="body"/>
          </p:nvPr>
        </p:nvSpPr>
        <p:spPr>
          <a:xfrm>
            <a:off x="251520" y="836712"/>
            <a:ext cx="7444680" cy="5619024"/>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000"/>
              <a:buChar char="•"/>
            </a:pPr>
            <a:r>
              <a:rPr lang="en-US" sz="2000"/>
              <a:t>Even accepting that first message, however, the switch has learned something – </a:t>
            </a:r>
            <a:r>
              <a:rPr lang="en-US" sz="2000">
                <a:solidFill>
                  <a:srgbClr val="FF0066"/>
                </a:solidFill>
              </a:rPr>
              <a:t>it knows on which connection the sender of the message is located. </a:t>
            </a:r>
            <a:endParaRPr/>
          </a:p>
          <a:p>
            <a:pPr indent="-171450" lvl="0" marL="171450" rtl="0" algn="just">
              <a:lnSpc>
                <a:spcPct val="90000"/>
              </a:lnSpc>
              <a:spcBef>
                <a:spcPts val="750"/>
              </a:spcBef>
              <a:spcAft>
                <a:spcPts val="0"/>
              </a:spcAft>
              <a:buClr>
                <a:schemeClr val="dk1"/>
              </a:buClr>
              <a:buSzPts val="2000"/>
              <a:buChar char="•"/>
            </a:pPr>
            <a:r>
              <a:rPr lang="en-US" sz="2000"/>
              <a:t>Thus, when machine “A” responds to the message, the switches only need to send that message out to the one connection:</a:t>
            </a:r>
            <a:endParaRPr/>
          </a:p>
          <a:p>
            <a:pPr indent="-44450" lvl="0" marL="171450" rtl="0" algn="just">
              <a:lnSpc>
                <a:spcPct val="90000"/>
              </a:lnSpc>
              <a:spcBef>
                <a:spcPts val="750"/>
              </a:spcBef>
              <a:spcAft>
                <a:spcPts val="0"/>
              </a:spcAft>
              <a:buClr>
                <a:schemeClr val="dk1"/>
              </a:buClr>
              <a:buSzPts val="2000"/>
              <a:buNone/>
            </a:pPr>
            <a:r>
              <a:t/>
            </a:r>
            <a:endParaRPr sz="2000"/>
          </a:p>
        </p:txBody>
      </p:sp>
      <p:pic>
        <p:nvPicPr>
          <p:cNvPr descr="Response being processed through a switch" id="1094" name="Google Shape;1094;p110"/>
          <p:cNvPicPr preferRelativeResize="0"/>
          <p:nvPr/>
        </p:nvPicPr>
        <p:blipFill rotWithShape="1">
          <a:blip r:embed="rId3">
            <a:alphaModFix/>
          </a:blip>
          <a:srcRect b="0" l="0" r="0" t="0"/>
          <a:stretch/>
        </p:blipFill>
        <p:spPr>
          <a:xfrm>
            <a:off x="1763688" y="2708920"/>
            <a:ext cx="5040560" cy="414908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11"/>
          <p:cNvSpPr txBox="1"/>
          <p:nvPr>
            <p:ph type="title"/>
          </p:nvPr>
        </p:nvSpPr>
        <p:spPr>
          <a:xfrm>
            <a:off x="457200" y="-378296"/>
            <a:ext cx="7239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Switches</a:t>
            </a:r>
            <a:endParaRPr/>
          </a:p>
        </p:txBody>
      </p:sp>
      <p:sp>
        <p:nvSpPr>
          <p:cNvPr id="1100" name="Google Shape;1100;p111"/>
          <p:cNvSpPr txBox="1"/>
          <p:nvPr>
            <p:ph idx="1" type="body"/>
          </p:nvPr>
        </p:nvSpPr>
        <p:spPr>
          <a:xfrm>
            <a:off x="457200" y="908720"/>
            <a:ext cx="7239000" cy="5547016"/>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000"/>
              <a:buChar char="•"/>
            </a:pPr>
            <a:r>
              <a:rPr lang="en-US" sz="2000"/>
              <a:t>In addition to sending the response through to the originator, the switch has now learned something else – </a:t>
            </a:r>
            <a:r>
              <a:rPr lang="en-US" sz="2000">
                <a:solidFill>
                  <a:srgbClr val="FF0066"/>
                </a:solidFill>
              </a:rPr>
              <a:t>it now knows on which connection machine “A” is located.</a:t>
            </a:r>
            <a:endParaRPr/>
          </a:p>
          <a:p>
            <a:pPr indent="-171450" lvl="0" marL="171450" rtl="0" algn="just">
              <a:lnSpc>
                <a:spcPct val="90000"/>
              </a:lnSpc>
              <a:spcBef>
                <a:spcPts val="750"/>
              </a:spcBef>
              <a:spcAft>
                <a:spcPts val="0"/>
              </a:spcAft>
              <a:buClr>
                <a:schemeClr val="dk1"/>
              </a:buClr>
              <a:buSzPts val="2000"/>
              <a:buChar char="•"/>
            </a:pPr>
            <a:r>
              <a:rPr lang="en-US" sz="2000"/>
              <a:t>That means that subsequent messages destined for machine “A” need only be sent to that one port:</a:t>
            </a:r>
            <a:endParaRPr/>
          </a:p>
          <a:p>
            <a:pPr indent="-44450" lvl="0" marL="171450" rtl="0" algn="just">
              <a:lnSpc>
                <a:spcPct val="90000"/>
              </a:lnSpc>
              <a:spcBef>
                <a:spcPts val="750"/>
              </a:spcBef>
              <a:spcAft>
                <a:spcPts val="0"/>
              </a:spcAft>
              <a:buClr>
                <a:schemeClr val="dk1"/>
              </a:buClr>
              <a:buSzPts val="2000"/>
              <a:buNone/>
            </a:pPr>
            <a:r>
              <a:t/>
            </a:r>
            <a:endParaRPr sz="2000"/>
          </a:p>
        </p:txBody>
      </p:sp>
      <p:pic>
        <p:nvPicPr>
          <p:cNvPr descr="Switch sending an incoming message to the machine who's location it is aware of." id="1101" name="Google Shape;1101;p111"/>
          <p:cNvPicPr preferRelativeResize="0"/>
          <p:nvPr/>
        </p:nvPicPr>
        <p:blipFill rotWithShape="1">
          <a:blip r:embed="rId3">
            <a:alphaModFix/>
          </a:blip>
          <a:srcRect b="0" l="0" r="0" t="0"/>
          <a:stretch/>
        </p:blipFill>
        <p:spPr>
          <a:xfrm>
            <a:off x="2000232" y="2780928"/>
            <a:ext cx="4732008" cy="381882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Switches</a:t>
            </a:r>
            <a:endParaRPr/>
          </a:p>
        </p:txBody>
      </p:sp>
      <p:sp>
        <p:nvSpPr>
          <p:cNvPr id="1107" name="Google Shape;1107;p112"/>
          <p:cNvSpPr txBox="1"/>
          <p:nvPr>
            <p:ph idx="1" type="body"/>
          </p:nvPr>
        </p:nvSpPr>
        <p:spPr>
          <a:xfrm>
            <a:off x="628650" y="1165894"/>
            <a:ext cx="7886700" cy="4351338"/>
          </a:xfrm>
          <a:prstGeom prst="rect">
            <a:avLst/>
          </a:prstGeom>
          <a:noFill/>
          <a:ln>
            <a:noFill/>
          </a:ln>
        </p:spPr>
        <p:txBody>
          <a:bodyPr anchorCtr="0" anchor="t" bIns="45700" lIns="91425" spcFirstLastPara="1" rIns="91425" wrap="square" tIns="45700">
            <a:noAutofit/>
          </a:bodyPr>
          <a:lstStyle/>
          <a:p>
            <a:pPr indent="-171450" lvl="0" marL="171450" rtl="0" algn="just">
              <a:lnSpc>
                <a:spcPct val="150000"/>
              </a:lnSpc>
              <a:spcBef>
                <a:spcPts val="0"/>
              </a:spcBef>
              <a:spcAft>
                <a:spcPts val="0"/>
              </a:spcAft>
              <a:buClr>
                <a:schemeClr val="dk1"/>
              </a:buClr>
              <a:buSzPts val="2200"/>
              <a:buChar char="•"/>
            </a:pPr>
            <a:r>
              <a:rPr lang="en-US" sz="2200"/>
              <a:t>Switches learn the location of the devices that they are connected to almost instantaneously. </a:t>
            </a:r>
            <a:endParaRPr/>
          </a:p>
          <a:p>
            <a:pPr indent="-171450" lvl="0" marL="171450" rtl="0" algn="just">
              <a:lnSpc>
                <a:spcPct val="150000"/>
              </a:lnSpc>
              <a:spcBef>
                <a:spcPts val="750"/>
              </a:spcBef>
              <a:spcAft>
                <a:spcPts val="0"/>
              </a:spcAft>
              <a:buClr>
                <a:schemeClr val="dk1"/>
              </a:buClr>
              <a:buSzPts val="2200"/>
              <a:buChar char="•"/>
            </a:pPr>
            <a:r>
              <a:rPr lang="en-US" sz="2200"/>
              <a:t>A switch is a </a:t>
            </a:r>
            <a:r>
              <a:rPr lang="en-US" sz="2200">
                <a:solidFill>
                  <a:srgbClr val="FF0000"/>
                </a:solidFill>
              </a:rPr>
              <a:t>data link layer device.</a:t>
            </a:r>
            <a:endParaRPr/>
          </a:p>
          <a:p>
            <a:pPr indent="-171450" lvl="0" marL="171450" rtl="0" algn="just">
              <a:lnSpc>
                <a:spcPct val="150000"/>
              </a:lnSpc>
              <a:spcBef>
                <a:spcPts val="750"/>
              </a:spcBef>
              <a:spcAft>
                <a:spcPts val="0"/>
              </a:spcAft>
              <a:buClr>
                <a:schemeClr val="dk1"/>
              </a:buClr>
              <a:buSzPts val="2200"/>
              <a:buChar char="•"/>
            </a:pPr>
            <a:r>
              <a:rPr lang="en-US" sz="2200"/>
              <a:t>The switch can </a:t>
            </a:r>
            <a:r>
              <a:rPr lang="en-US" sz="2200">
                <a:solidFill>
                  <a:srgbClr val="FF0000"/>
                </a:solidFill>
              </a:rPr>
              <a:t>perform error checking before forwarding data, that makes it very efficient as it does not forward packets that have errors and forward good packets selectively to correct port only.</a:t>
            </a:r>
            <a:endParaRPr sz="2200">
              <a:solidFill>
                <a:srgbClr val="FF0000"/>
              </a:solidFill>
            </a:endParaRPr>
          </a:p>
          <a:p>
            <a:pPr indent="-171450" lvl="0" marL="171450" rtl="0" algn="just">
              <a:lnSpc>
                <a:spcPct val="150000"/>
              </a:lnSpc>
              <a:spcBef>
                <a:spcPts val="750"/>
              </a:spcBef>
              <a:spcAft>
                <a:spcPts val="0"/>
              </a:spcAft>
              <a:buClr>
                <a:schemeClr val="dk1"/>
              </a:buClr>
              <a:buSzPts val="2200"/>
              <a:buChar char="•"/>
            </a:pPr>
            <a:r>
              <a:rPr lang="en-US" sz="2200"/>
              <a:t>The net result is that </a:t>
            </a:r>
            <a:r>
              <a:rPr lang="en-US" sz="2200">
                <a:solidFill>
                  <a:srgbClr val="FF0000"/>
                </a:solidFill>
              </a:rPr>
              <a:t>most network traffic only goes where it needs to rather than to every port. </a:t>
            </a:r>
            <a:endParaRPr/>
          </a:p>
          <a:p>
            <a:pPr indent="-171450" lvl="0" marL="171450" rtl="0" algn="just">
              <a:lnSpc>
                <a:spcPct val="150000"/>
              </a:lnSpc>
              <a:spcBef>
                <a:spcPts val="750"/>
              </a:spcBef>
              <a:spcAft>
                <a:spcPts val="0"/>
              </a:spcAft>
              <a:buClr>
                <a:schemeClr val="dk1"/>
              </a:buClr>
              <a:buSzPts val="2200"/>
              <a:buChar char="•"/>
            </a:pPr>
            <a:r>
              <a:rPr lang="en-US" sz="2200"/>
              <a:t>On </a:t>
            </a:r>
            <a:r>
              <a:rPr lang="en-US" sz="2200">
                <a:solidFill>
                  <a:srgbClr val="FF0000"/>
                </a:solidFill>
              </a:rPr>
              <a:t>busy networks, </a:t>
            </a:r>
            <a:r>
              <a:rPr lang="en-US" sz="2200"/>
              <a:t>this can make the </a:t>
            </a:r>
            <a:r>
              <a:rPr lang="en-US" sz="2200">
                <a:solidFill>
                  <a:srgbClr val="FF0000"/>
                </a:solidFill>
              </a:rPr>
              <a:t>network </a:t>
            </a:r>
            <a:r>
              <a:rPr i="1" lang="en-US" sz="2200">
                <a:solidFill>
                  <a:srgbClr val="FF0000"/>
                </a:solidFill>
              </a:rPr>
              <a:t>significantly</a:t>
            </a:r>
            <a:r>
              <a:rPr lang="en-US" sz="2200">
                <a:solidFill>
                  <a:srgbClr val="FF0000"/>
                </a:solidFill>
              </a:rPr>
              <a:t> faster.</a:t>
            </a:r>
            <a:endParaRPr/>
          </a:p>
          <a:p>
            <a:pPr indent="-31750" lvl="0" marL="171450" rtl="0" algn="just">
              <a:lnSpc>
                <a:spcPct val="150000"/>
              </a:lnSpc>
              <a:spcBef>
                <a:spcPts val="750"/>
              </a:spcBef>
              <a:spcAft>
                <a:spcPts val="0"/>
              </a:spcAft>
              <a:buClr>
                <a:schemeClr val="dk1"/>
              </a:buClr>
              <a:buSzPts val="2200"/>
              <a:buNone/>
            </a:pPr>
            <a:r>
              <a:t/>
            </a:r>
            <a:endParaRPr sz="22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13"/>
          <p:cNvSpPr txBox="1"/>
          <p:nvPr>
            <p:ph type="title"/>
          </p:nvPr>
        </p:nvSpPr>
        <p:spPr>
          <a:xfrm>
            <a:off x="457200" y="-387424"/>
            <a:ext cx="7239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 Bridge</a:t>
            </a:r>
            <a:endParaRPr/>
          </a:p>
        </p:txBody>
      </p:sp>
      <p:sp>
        <p:nvSpPr>
          <p:cNvPr id="1113" name="Google Shape;1113;p113"/>
          <p:cNvSpPr txBox="1"/>
          <p:nvPr>
            <p:ph idx="1" type="body"/>
          </p:nvPr>
        </p:nvSpPr>
        <p:spPr>
          <a:xfrm>
            <a:off x="457200" y="836712"/>
            <a:ext cx="7239000" cy="4846320"/>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000"/>
              <a:buChar char="•"/>
            </a:pPr>
            <a:r>
              <a:rPr lang="en-US" sz="2000"/>
              <a:t> A bridge operates at data link layer. </a:t>
            </a:r>
            <a:endParaRPr/>
          </a:p>
          <a:p>
            <a:pPr indent="-171450" lvl="0" marL="171450" rtl="0" algn="just">
              <a:lnSpc>
                <a:spcPct val="90000"/>
              </a:lnSpc>
              <a:spcBef>
                <a:spcPts val="750"/>
              </a:spcBef>
              <a:spcAft>
                <a:spcPts val="0"/>
              </a:spcAft>
              <a:buClr>
                <a:schemeClr val="dk1"/>
              </a:buClr>
              <a:buSzPts val="2000"/>
              <a:buChar char="•"/>
            </a:pPr>
            <a:r>
              <a:rPr lang="en-US" sz="2000"/>
              <a:t>A bridge is a repeater, with add on the </a:t>
            </a:r>
            <a:r>
              <a:rPr lang="en-US" sz="2000">
                <a:solidFill>
                  <a:srgbClr val="FF0000"/>
                </a:solidFill>
              </a:rPr>
              <a:t>functionality of filtering content by reading the MAC addresses of source and destination</a:t>
            </a:r>
            <a:r>
              <a:rPr lang="en-US" sz="2000"/>
              <a:t>. </a:t>
            </a:r>
            <a:endParaRPr/>
          </a:p>
          <a:p>
            <a:pPr indent="-171450" lvl="0" marL="171450" rtl="0" algn="just">
              <a:lnSpc>
                <a:spcPct val="90000"/>
              </a:lnSpc>
              <a:spcBef>
                <a:spcPts val="750"/>
              </a:spcBef>
              <a:spcAft>
                <a:spcPts val="0"/>
              </a:spcAft>
              <a:buClr>
                <a:schemeClr val="dk1"/>
              </a:buClr>
              <a:buSzPts val="2000"/>
              <a:buChar char="•"/>
            </a:pPr>
            <a:r>
              <a:rPr lang="en-US" sz="2000"/>
              <a:t>It is also used for </a:t>
            </a:r>
            <a:r>
              <a:rPr lang="en-US" sz="2000">
                <a:solidFill>
                  <a:srgbClr val="FF0000"/>
                </a:solidFill>
              </a:rPr>
              <a:t>interconnecting two LANs working on the same protocol. </a:t>
            </a:r>
            <a:endParaRPr/>
          </a:p>
          <a:p>
            <a:pPr indent="-171450" lvl="0" marL="171450" rtl="0" algn="just">
              <a:lnSpc>
                <a:spcPct val="90000"/>
              </a:lnSpc>
              <a:spcBef>
                <a:spcPts val="750"/>
              </a:spcBef>
              <a:spcAft>
                <a:spcPts val="0"/>
              </a:spcAft>
              <a:buClr>
                <a:schemeClr val="dk1"/>
              </a:buClr>
              <a:buSzPts val="2000"/>
              <a:buChar char="•"/>
            </a:pPr>
            <a:r>
              <a:rPr lang="en-US" sz="2000"/>
              <a:t>It has a </a:t>
            </a:r>
            <a:r>
              <a:rPr lang="en-US" sz="2000">
                <a:solidFill>
                  <a:srgbClr val="FF0000"/>
                </a:solidFill>
              </a:rPr>
              <a:t>single input and single output port, thus making it a 2 port device.</a:t>
            </a:r>
            <a:endParaRPr sz="2000">
              <a:solidFill>
                <a:srgbClr val="FF0000"/>
              </a:solidFill>
            </a:endParaRPr>
          </a:p>
        </p:txBody>
      </p:sp>
      <p:sp>
        <p:nvSpPr>
          <p:cNvPr id="1114" name="Google Shape;1114;p1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115" name="Google Shape;1115;p1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16" name="Google Shape;1116;p113"/>
          <p:cNvPicPr preferRelativeResize="0"/>
          <p:nvPr/>
        </p:nvPicPr>
        <p:blipFill rotWithShape="1">
          <a:blip r:embed="rId3">
            <a:alphaModFix/>
          </a:blip>
          <a:srcRect b="0" l="0" r="0" t="0"/>
          <a:stretch/>
        </p:blipFill>
        <p:spPr>
          <a:xfrm>
            <a:off x="1422151" y="3623703"/>
            <a:ext cx="4373985" cy="3332897"/>
          </a:xfrm>
          <a:prstGeom prst="rect">
            <a:avLst/>
          </a:prstGeom>
          <a:noFill/>
          <a:ln>
            <a:noFill/>
          </a:ln>
        </p:spPr>
      </p:pic>
      <p:pic>
        <p:nvPicPr>
          <p:cNvPr id="1117" name="Google Shape;1117;p113"/>
          <p:cNvPicPr preferRelativeResize="0"/>
          <p:nvPr/>
        </p:nvPicPr>
        <p:blipFill rotWithShape="1">
          <a:blip r:embed="rId4">
            <a:alphaModFix/>
          </a:blip>
          <a:srcRect b="0" l="0" r="0" t="0"/>
          <a:stretch/>
        </p:blipFill>
        <p:spPr>
          <a:xfrm>
            <a:off x="2312105" y="3517453"/>
            <a:ext cx="2532552" cy="55964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14"/>
          <p:cNvSpPr txBox="1"/>
          <p:nvPr>
            <p:ph type="title"/>
          </p:nvPr>
        </p:nvSpPr>
        <p:spPr>
          <a:xfrm>
            <a:off x="323528" y="231229"/>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Types of Bridges</a:t>
            </a:r>
            <a:endParaRPr/>
          </a:p>
        </p:txBody>
      </p:sp>
      <p:sp>
        <p:nvSpPr>
          <p:cNvPr id="1123" name="Google Shape;1123;p114"/>
          <p:cNvSpPr txBox="1"/>
          <p:nvPr>
            <p:ph idx="1" type="body"/>
          </p:nvPr>
        </p:nvSpPr>
        <p:spPr>
          <a:xfrm>
            <a:off x="395536" y="1412776"/>
            <a:ext cx="8208912" cy="5019179"/>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100"/>
              <a:buChar char="•"/>
            </a:pPr>
            <a:r>
              <a:rPr b="1" lang="en-US"/>
              <a:t>Transparent Bridges:- </a:t>
            </a:r>
            <a:endParaRPr/>
          </a:p>
          <a:p>
            <a:pPr indent="-171450" lvl="1" marL="514350" rtl="0" algn="just">
              <a:lnSpc>
                <a:spcPct val="90000"/>
              </a:lnSpc>
              <a:spcBef>
                <a:spcPts val="375"/>
              </a:spcBef>
              <a:spcAft>
                <a:spcPts val="0"/>
              </a:spcAft>
              <a:buClr>
                <a:schemeClr val="dk1"/>
              </a:buClr>
              <a:buSzPts val="1800"/>
              <a:buChar char="•"/>
            </a:pPr>
            <a:r>
              <a:rPr lang="en-US"/>
              <a:t>These are the bridge in </a:t>
            </a:r>
            <a:r>
              <a:rPr lang="en-US">
                <a:solidFill>
                  <a:srgbClr val="FF0000"/>
                </a:solidFill>
              </a:rPr>
              <a:t>which the stations are completely unaware of the bridge’s existence </a:t>
            </a:r>
            <a:r>
              <a:rPr lang="en-US"/>
              <a:t>i.e. whether or not a bridge is added or deleted from the network, reconfiguration of the stations is unnecessary. </a:t>
            </a:r>
            <a:endParaRPr/>
          </a:p>
          <a:p>
            <a:pPr indent="-171450" lvl="1" marL="514350" rtl="0" algn="just">
              <a:lnSpc>
                <a:spcPct val="90000"/>
              </a:lnSpc>
              <a:spcBef>
                <a:spcPts val="375"/>
              </a:spcBef>
              <a:spcAft>
                <a:spcPts val="0"/>
              </a:spcAft>
              <a:buClr>
                <a:schemeClr val="dk1"/>
              </a:buClr>
              <a:buSzPts val="1800"/>
              <a:buChar char="•"/>
            </a:pPr>
            <a:r>
              <a:rPr lang="en-US"/>
              <a:t>These bridges make use of two processes i.e.</a:t>
            </a:r>
            <a:r>
              <a:rPr lang="en-US">
                <a:solidFill>
                  <a:srgbClr val="FF0000"/>
                </a:solidFill>
              </a:rPr>
              <a:t> </a:t>
            </a:r>
            <a:r>
              <a:rPr b="1" lang="en-US">
                <a:solidFill>
                  <a:srgbClr val="FF0000"/>
                </a:solidFill>
              </a:rPr>
              <a:t>bridge forwarding and bridge learning</a:t>
            </a:r>
            <a:r>
              <a:rPr lang="en-US">
                <a:solidFill>
                  <a:srgbClr val="FF0000"/>
                </a:solidFill>
              </a:rPr>
              <a:t>.</a:t>
            </a:r>
            <a:endParaRPr/>
          </a:p>
          <a:p>
            <a:pPr indent="-171450" lvl="0" marL="171450" rtl="0" algn="just">
              <a:lnSpc>
                <a:spcPct val="90000"/>
              </a:lnSpc>
              <a:spcBef>
                <a:spcPts val="750"/>
              </a:spcBef>
              <a:spcAft>
                <a:spcPts val="0"/>
              </a:spcAft>
              <a:buClr>
                <a:schemeClr val="dk1"/>
              </a:buClr>
              <a:buSzPts val="2100"/>
              <a:buChar char="•"/>
            </a:pPr>
            <a:r>
              <a:rPr b="1" lang="en-US"/>
              <a:t>Source Routing Bridges:- </a:t>
            </a:r>
            <a:endParaRPr/>
          </a:p>
          <a:p>
            <a:pPr indent="-171450" lvl="1" marL="514350" rtl="0" algn="just">
              <a:lnSpc>
                <a:spcPct val="90000"/>
              </a:lnSpc>
              <a:spcBef>
                <a:spcPts val="375"/>
              </a:spcBef>
              <a:spcAft>
                <a:spcPts val="0"/>
              </a:spcAft>
              <a:buClr>
                <a:schemeClr val="dk1"/>
              </a:buClr>
              <a:buSzPts val="1800"/>
              <a:buChar char="•"/>
            </a:pPr>
            <a:r>
              <a:rPr lang="en-US"/>
              <a:t>In these bridges, </a:t>
            </a:r>
            <a:r>
              <a:rPr lang="en-US">
                <a:solidFill>
                  <a:srgbClr val="FF0000"/>
                </a:solidFill>
              </a:rPr>
              <a:t>routing operation is performed by source station and the frame specifies which route to follow.</a:t>
            </a:r>
            <a:r>
              <a:rPr lang="en-US"/>
              <a:t> </a:t>
            </a:r>
            <a:endParaRPr/>
          </a:p>
          <a:p>
            <a:pPr indent="-171450" lvl="1" marL="514350" rtl="0" algn="just">
              <a:lnSpc>
                <a:spcPct val="90000"/>
              </a:lnSpc>
              <a:spcBef>
                <a:spcPts val="375"/>
              </a:spcBef>
              <a:spcAft>
                <a:spcPts val="0"/>
              </a:spcAft>
              <a:buClr>
                <a:schemeClr val="dk1"/>
              </a:buClr>
              <a:buSzPts val="1800"/>
              <a:buChar char="•"/>
            </a:pPr>
            <a:r>
              <a:rPr lang="en-US"/>
              <a:t>The </a:t>
            </a:r>
            <a:r>
              <a:rPr lang="en-US">
                <a:solidFill>
                  <a:srgbClr val="FF0000"/>
                </a:solidFill>
              </a:rPr>
              <a:t>host can discover frame by sending a special frame called discovery frame, </a:t>
            </a:r>
            <a:r>
              <a:rPr lang="en-US"/>
              <a:t>which </a:t>
            </a:r>
            <a:r>
              <a:rPr lang="en-US">
                <a:solidFill>
                  <a:srgbClr val="FF0000"/>
                </a:solidFill>
              </a:rPr>
              <a:t>spreads through the entire network using all possible paths to destination</a:t>
            </a:r>
            <a:r>
              <a:rPr lang="en-US"/>
              <a:t>.</a:t>
            </a:r>
            <a:endParaRPr/>
          </a:p>
          <a:p>
            <a:pPr indent="-171450" lvl="0" marL="171450" rtl="0" algn="just">
              <a:lnSpc>
                <a:spcPct val="90000"/>
              </a:lnSpc>
              <a:spcBef>
                <a:spcPts val="750"/>
              </a:spcBef>
              <a:spcAft>
                <a:spcPts val="0"/>
              </a:spcAft>
              <a:buClr>
                <a:schemeClr val="dk1"/>
              </a:buClr>
              <a:buSzPts val="2100"/>
              <a:buChar char="•"/>
            </a:pPr>
            <a:r>
              <a:rPr b="1" lang="en-US"/>
              <a:t>Translational bridge:-</a:t>
            </a:r>
            <a:endParaRPr/>
          </a:p>
          <a:p>
            <a:pPr indent="-171450" lvl="1" marL="514350" rtl="0" algn="just">
              <a:lnSpc>
                <a:spcPct val="90000"/>
              </a:lnSpc>
              <a:spcBef>
                <a:spcPts val="375"/>
              </a:spcBef>
              <a:spcAft>
                <a:spcPts val="0"/>
              </a:spcAft>
              <a:buClr>
                <a:schemeClr val="dk1"/>
              </a:buClr>
              <a:buSzPts val="1800"/>
              <a:buChar char="•"/>
            </a:pPr>
            <a:r>
              <a:rPr lang="en-US"/>
              <a:t>A translational bridge </a:t>
            </a:r>
            <a:r>
              <a:rPr lang="en-US">
                <a:solidFill>
                  <a:srgbClr val="FF0000"/>
                </a:solidFill>
              </a:rPr>
              <a:t>can convert from one networking system to another. </a:t>
            </a:r>
            <a:endParaRPr/>
          </a:p>
          <a:p>
            <a:pPr indent="-171450" lvl="1" marL="514350" rtl="0" algn="just">
              <a:lnSpc>
                <a:spcPct val="90000"/>
              </a:lnSpc>
              <a:spcBef>
                <a:spcPts val="375"/>
              </a:spcBef>
              <a:spcAft>
                <a:spcPts val="0"/>
              </a:spcAft>
              <a:buClr>
                <a:srgbClr val="FF0000"/>
              </a:buClr>
              <a:buSzPts val="1800"/>
              <a:buChar char="•"/>
            </a:pPr>
            <a:r>
              <a:rPr lang="en-US">
                <a:solidFill>
                  <a:srgbClr val="FF0000"/>
                </a:solidFill>
              </a:rPr>
              <a:t> It translates the data it receives.</a:t>
            </a:r>
            <a:endParaRPr/>
          </a:p>
          <a:p>
            <a:pPr indent="-171450" lvl="1" marL="514350" rtl="0" algn="just">
              <a:lnSpc>
                <a:spcPct val="90000"/>
              </a:lnSpc>
              <a:spcBef>
                <a:spcPts val="375"/>
              </a:spcBef>
              <a:spcAft>
                <a:spcPts val="0"/>
              </a:spcAft>
              <a:buClr>
                <a:schemeClr val="dk1"/>
              </a:buClr>
              <a:buSzPts val="1800"/>
              <a:buChar char="•"/>
            </a:pPr>
            <a:r>
              <a:rPr lang="en-US"/>
              <a:t>Translational bridges are </a:t>
            </a:r>
            <a:r>
              <a:rPr lang="en-US">
                <a:solidFill>
                  <a:srgbClr val="FF0000"/>
                </a:solidFill>
              </a:rPr>
              <a:t>useful for connecting two different networks, such as Ethernet and Token Ring networks.</a:t>
            </a:r>
            <a:endParaRPr/>
          </a:p>
          <a:p>
            <a:pPr indent="-57150" lvl="1" marL="514350" rtl="0" algn="just">
              <a:lnSpc>
                <a:spcPct val="90000"/>
              </a:lnSpc>
              <a:spcBef>
                <a:spcPts val="375"/>
              </a:spcBef>
              <a:spcAft>
                <a:spcPts val="0"/>
              </a:spcAft>
              <a:buClr>
                <a:schemeClr val="dk1"/>
              </a:buClr>
              <a:buSzPts val="1800"/>
              <a:buNone/>
            </a:pPr>
            <a:r>
              <a:t/>
            </a:r>
            <a:endParaRPr/>
          </a:p>
          <a:p>
            <a:pPr indent="-38100" lvl="0" marL="171450" rtl="0" algn="just">
              <a:lnSpc>
                <a:spcPct val="90000"/>
              </a:lnSpc>
              <a:spcBef>
                <a:spcPts val="750"/>
              </a:spcBef>
              <a:spcAft>
                <a:spcPts val="0"/>
              </a:spcAft>
              <a:buClr>
                <a:schemeClr val="dk1"/>
              </a:buClr>
              <a:buSzPts val="2100"/>
              <a:buNone/>
            </a:pPr>
            <a:r>
              <a:t/>
            </a:r>
            <a:endParaRPr/>
          </a:p>
          <a:p>
            <a:pPr indent="-38100" lvl="0" marL="171450" rtl="0" algn="just">
              <a:lnSpc>
                <a:spcPct val="90000"/>
              </a:lnSpc>
              <a:spcBef>
                <a:spcPts val="750"/>
              </a:spcBef>
              <a:spcAft>
                <a:spcPts val="0"/>
              </a:spcAft>
              <a:buClr>
                <a:schemeClr val="dk1"/>
              </a:buClr>
              <a:buSzPts val="2100"/>
              <a:buNone/>
            </a:pPr>
            <a:r>
              <a:t/>
            </a:r>
            <a:endParaRPr/>
          </a:p>
        </p:txBody>
      </p:sp>
      <p:sp>
        <p:nvSpPr>
          <p:cNvPr id="1124" name="Google Shape;1124;p1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125" name="Google Shape;1125;p1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Gateway</a:t>
            </a:r>
            <a:endParaRPr/>
          </a:p>
        </p:txBody>
      </p:sp>
      <p:sp>
        <p:nvSpPr>
          <p:cNvPr id="1131" name="Google Shape;1131;p115"/>
          <p:cNvSpPr txBox="1"/>
          <p:nvPr>
            <p:ph idx="1" type="body"/>
          </p:nvPr>
        </p:nvSpPr>
        <p:spPr>
          <a:xfrm>
            <a:off x="628650" y="1268760"/>
            <a:ext cx="7886700" cy="4351338"/>
          </a:xfrm>
          <a:prstGeom prst="rect">
            <a:avLst/>
          </a:prstGeom>
          <a:noFill/>
          <a:ln>
            <a:noFill/>
          </a:ln>
        </p:spPr>
        <p:txBody>
          <a:bodyPr anchorCtr="0" anchor="t" bIns="45700" lIns="91425" spcFirstLastPara="1" rIns="91425" wrap="square" tIns="45700">
            <a:noAutofit/>
          </a:bodyPr>
          <a:lstStyle/>
          <a:p>
            <a:pPr indent="-171450" lvl="0" marL="171450" rtl="0" algn="just">
              <a:lnSpc>
                <a:spcPct val="150000"/>
              </a:lnSpc>
              <a:spcBef>
                <a:spcPts val="0"/>
              </a:spcBef>
              <a:spcAft>
                <a:spcPts val="0"/>
              </a:spcAft>
              <a:buClr>
                <a:schemeClr val="dk1"/>
              </a:buClr>
              <a:buSzPts val="2000"/>
              <a:buChar char="•"/>
            </a:pPr>
            <a:r>
              <a:rPr lang="en-US" sz="2000"/>
              <a:t>A gateway, is a passage to connect two networks together that may work upon different networking models.</a:t>
            </a:r>
            <a:endParaRPr/>
          </a:p>
          <a:p>
            <a:pPr indent="-171450" lvl="0" marL="171450" rtl="0" algn="just">
              <a:lnSpc>
                <a:spcPct val="150000"/>
              </a:lnSpc>
              <a:spcBef>
                <a:spcPts val="750"/>
              </a:spcBef>
              <a:spcAft>
                <a:spcPts val="0"/>
              </a:spcAft>
              <a:buClr>
                <a:schemeClr val="dk1"/>
              </a:buClr>
              <a:buSzPts val="2000"/>
              <a:buChar char="•"/>
            </a:pPr>
            <a:r>
              <a:rPr lang="en-US" sz="2000"/>
              <a:t> They basically work as the </a:t>
            </a:r>
            <a:r>
              <a:rPr b="1" i="1" lang="en-US" sz="2000"/>
              <a:t>messenger agents </a:t>
            </a:r>
            <a:r>
              <a:rPr lang="en-US" sz="2000"/>
              <a:t>that take data from one system, interpret it, and transfer it to another system. </a:t>
            </a:r>
            <a:endParaRPr/>
          </a:p>
          <a:p>
            <a:pPr indent="-171450" lvl="0" marL="171450" rtl="0" algn="just">
              <a:lnSpc>
                <a:spcPct val="150000"/>
              </a:lnSpc>
              <a:spcBef>
                <a:spcPts val="750"/>
              </a:spcBef>
              <a:spcAft>
                <a:spcPts val="0"/>
              </a:spcAft>
              <a:buClr>
                <a:schemeClr val="dk1"/>
              </a:buClr>
              <a:buSzPts val="2000"/>
              <a:buChar char="•"/>
            </a:pPr>
            <a:r>
              <a:rPr lang="en-US" sz="2000"/>
              <a:t>Gateways are also called </a:t>
            </a:r>
            <a:r>
              <a:rPr b="1" lang="en-US" sz="2000" u="sng"/>
              <a:t>protocol converters </a:t>
            </a:r>
            <a:r>
              <a:rPr lang="en-US" sz="2000"/>
              <a:t>and can operate at any network layer. </a:t>
            </a:r>
            <a:endParaRPr/>
          </a:p>
          <a:p>
            <a:pPr indent="-171450" lvl="0" marL="171450" rtl="0" algn="just">
              <a:lnSpc>
                <a:spcPct val="150000"/>
              </a:lnSpc>
              <a:spcBef>
                <a:spcPts val="750"/>
              </a:spcBef>
              <a:spcAft>
                <a:spcPts val="0"/>
              </a:spcAft>
              <a:buClr>
                <a:schemeClr val="dk1"/>
              </a:buClr>
              <a:buSzPts val="2000"/>
              <a:buChar char="•"/>
            </a:pPr>
            <a:r>
              <a:rPr lang="en-US" sz="2000"/>
              <a:t>The term gateway is applied to any device, system, or software application </a:t>
            </a:r>
            <a:r>
              <a:rPr lang="en-US" sz="2000">
                <a:solidFill>
                  <a:srgbClr val="FF0000"/>
                </a:solidFill>
              </a:rPr>
              <a:t>that can perform the function of translating data from one format to another. </a:t>
            </a:r>
            <a:endParaRPr/>
          </a:p>
          <a:p>
            <a:pPr indent="-171450" lvl="0" marL="171450" rtl="0" algn="just">
              <a:lnSpc>
                <a:spcPct val="150000"/>
              </a:lnSpc>
              <a:spcBef>
                <a:spcPts val="750"/>
              </a:spcBef>
              <a:spcAft>
                <a:spcPts val="0"/>
              </a:spcAft>
              <a:buClr>
                <a:srgbClr val="FF0000"/>
              </a:buClr>
              <a:buSzPts val="2000"/>
              <a:buChar char="•"/>
            </a:pPr>
            <a:r>
              <a:rPr lang="en-US" sz="2000">
                <a:solidFill>
                  <a:srgbClr val="FF0000"/>
                </a:solidFill>
              </a:rPr>
              <a:t>The key feature of a gateway is that it converts the format of the data, not the data itself.</a:t>
            </a:r>
            <a:endParaRPr sz="2000">
              <a:solidFill>
                <a:srgbClr val="FF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1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Gateway</a:t>
            </a:r>
            <a:endParaRPr/>
          </a:p>
        </p:txBody>
      </p:sp>
      <p:pic>
        <p:nvPicPr>
          <p:cNvPr descr="https://www.howtoforge.com/images/screenshots/556af08d5e43aa768260f9e589dc547f-3024.jpg" id="1137" name="Google Shape;1137;p116"/>
          <p:cNvPicPr preferRelativeResize="0"/>
          <p:nvPr/>
        </p:nvPicPr>
        <p:blipFill rotWithShape="1">
          <a:blip r:embed="rId3">
            <a:alphaModFix/>
          </a:blip>
          <a:srcRect b="0" l="0" r="0" t="0"/>
          <a:stretch/>
        </p:blipFill>
        <p:spPr>
          <a:xfrm>
            <a:off x="2195736" y="1988840"/>
            <a:ext cx="4347352" cy="429654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17"/>
          <p:cNvSpPr txBox="1"/>
          <p:nvPr>
            <p:ph type="title"/>
          </p:nvPr>
        </p:nvSpPr>
        <p:spPr>
          <a:xfrm>
            <a:off x="457200" y="-387424"/>
            <a:ext cx="7239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br>
              <a:rPr lang="en-US"/>
            </a:br>
            <a:r>
              <a:rPr lang="en-US"/>
              <a:t>Router</a:t>
            </a:r>
            <a:endParaRPr/>
          </a:p>
        </p:txBody>
      </p:sp>
      <p:sp>
        <p:nvSpPr>
          <p:cNvPr id="1143" name="Google Shape;1143;p117"/>
          <p:cNvSpPr txBox="1"/>
          <p:nvPr>
            <p:ph idx="1" type="body"/>
          </p:nvPr>
        </p:nvSpPr>
        <p:spPr>
          <a:xfrm>
            <a:off x="457200" y="814928"/>
            <a:ext cx="7239000" cy="4846320"/>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400"/>
              <a:buChar char="•"/>
            </a:pPr>
            <a:r>
              <a:rPr lang="en-US" sz="2400"/>
              <a:t>Routers are network devices that literally route data around the network.</a:t>
            </a:r>
            <a:endParaRPr/>
          </a:p>
          <a:p>
            <a:pPr indent="-171450" lvl="0" marL="171450" rtl="0" algn="just">
              <a:lnSpc>
                <a:spcPct val="90000"/>
              </a:lnSpc>
              <a:spcBef>
                <a:spcPts val="750"/>
              </a:spcBef>
              <a:spcAft>
                <a:spcPts val="0"/>
              </a:spcAft>
              <a:buClr>
                <a:schemeClr val="dk1"/>
              </a:buClr>
              <a:buSzPts val="2400"/>
              <a:buChar char="•"/>
            </a:pPr>
            <a:r>
              <a:rPr lang="en-US" sz="2400"/>
              <a:t>By examining data as it arrives, the router can determine the destination address for the data; then, by using tables of defined routes, the router determines the best way for the data to continue its journey.</a:t>
            </a:r>
            <a:endParaRPr/>
          </a:p>
          <a:p>
            <a:pPr indent="-171450" lvl="0" marL="171450" rtl="0" algn="just">
              <a:lnSpc>
                <a:spcPct val="90000"/>
              </a:lnSpc>
              <a:spcBef>
                <a:spcPts val="750"/>
              </a:spcBef>
              <a:spcAft>
                <a:spcPts val="0"/>
              </a:spcAft>
              <a:buClr>
                <a:schemeClr val="dk1"/>
              </a:buClr>
              <a:buSzPts val="2400"/>
              <a:buChar char="•"/>
            </a:pPr>
            <a:r>
              <a:rPr lang="en-US" sz="2400"/>
              <a:t>Router is mainly a Network Layer device. Routers normally connect LANs and WANs together.</a:t>
            </a:r>
            <a:endParaRPr sz="2400"/>
          </a:p>
        </p:txBody>
      </p:sp>
      <p:pic>
        <p:nvPicPr>
          <p:cNvPr descr="Access point" id="1144" name="Google Shape;1144;p117"/>
          <p:cNvPicPr preferRelativeResize="0"/>
          <p:nvPr/>
        </p:nvPicPr>
        <p:blipFill rotWithShape="1">
          <a:blip r:embed="rId3">
            <a:alphaModFix/>
          </a:blip>
          <a:srcRect b="0" l="0" r="0" t="0"/>
          <a:stretch/>
        </p:blipFill>
        <p:spPr>
          <a:xfrm>
            <a:off x="1246374" y="4221088"/>
            <a:ext cx="2160240" cy="2376264"/>
          </a:xfrm>
          <a:prstGeom prst="rect">
            <a:avLst/>
          </a:prstGeom>
          <a:noFill/>
          <a:ln>
            <a:noFill/>
          </a:ln>
        </p:spPr>
      </p:pic>
      <p:pic>
        <p:nvPicPr>
          <p:cNvPr descr="https://www.triplenetpricing.com/images/thumbs/0539845_Cisco%20RV345%20Ethernet%20LAN%20Black%20wired%20router_600.jpeg" id="1145" name="Google Shape;1145;p117"/>
          <p:cNvPicPr preferRelativeResize="0"/>
          <p:nvPr/>
        </p:nvPicPr>
        <p:blipFill rotWithShape="1">
          <a:blip r:embed="rId4">
            <a:alphaModFix/>
          </a:blip>
          <a:srcRect b="0" l="0" r="0" t="0"/>
          <a:stretch/>
        </p:blipFill>
        <p:spPr>
          <a:xfrm>
            <a:off x="4499992" y="4518837"/>
            <a:ext cx="2932896" cy="1466448"/>
          </a:xfrm>
          <a:prstGeom prst="rect">
            <a:avLst/>
          </a:prstGeom>
          <a:noFill/>
          <a:ln>
            <a:noFill/>
          </a:ln>
        </p:spPr>
      </p:pic>
      <p:sp>
        <p:nvSpPr>
          <p:cNvPr id="1146" name="Google Shape;1146;p117"/>
          <p:cNvSpPr txBox="1"/>
          <p:nvPr/>
        </p:nvSpPr>
        <p:spPr>
          <a:xfrm>
            <a:off x="4788024" y="4221088"/>
            <a:ext cx="26448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Cisco Router</a:t>
            </a:r>
            <a:endParaRPr i="1" sz="1800">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Router</a:t>
            </a:r>
            <a:endParaRPr/>
          </a:p>
        </p:txBody>
      </p:sp>
      <p:sp>
        <p:nvSpPr>
          <p:cNvPr id="1152" name="Google Shape;1152;p11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just">
              <a:lnSpc>
                <a:spcPct val="90000"/>
              </a:lnSpc>
              <a:spcBef>
                <a:spcPts val="0"/>
              </a:spcBef>
              <a:spcAft>
                <a:spcPts val="0"/>
              </a:spcAft>
              <a:buClr>
                <a:schemeClr val="dk1"/>
              </a:buClr>
              <a:buSzPts val="2800"/>
              <a:buChar char="•"/>
            </a:pPr>
            <a:r>
              <a:rPr lang="en-US" sz="2800"/>
              <a:t>Unlike bridges and switches, which use the </a:t>
            </a:r>
            <a:r>
              <a:rPr b="1" i="1" lang="en-US" sz="2800"/>
              <a:t>hardware-configured MAC address </a:t>
            </a:r>
            <a:r>
              <a:rPr lang="en-US" sz="2800"/>
              <a:t>to determine the destination of the data, routers use the </a:t>
            </a:r>
            <a:r>
              <a:rPr b="1" i="1" lang="en-US" sz="2800"/>
              <a:t>software-configured network address</a:t>
            </a:r>
            <a:r>
              <a:rPr lang="en-US" sz="2800"/>
              <a:t> to make decisions.</a:t>
            </a:r>
            <a:endParaRPr/>
          </a:p>
          <a:p>
            <a:pPr indent="-177800" lvl="0" marL="171450" rtl="0" algn="just">
              <a:lnSpc>
                <a:spcPct val="90000"/>
              </a:lnSpc>
              <a:spcBef>
                <a:spcPts val="750"/>
              </a:spcBef>
              <a:spcAft>
                <a:spcPts val="0"/>
              </a:spcAft>
              <a:buClr>
                <a:schemeClr val="dk1"/>
              </a:buClr>
              <a:buSzPts val="2800"/>
              <a:buChar char="•"/>
            </a:pPr>
            <a:r>
              <a:rPr lang="en-US" sz="2800"/>
              <a:t>This approach makes routers more functional than bridges or switches, and it also makes them more complex because they have to work harder to determine the information.</a:t>
            </a:r>
            <a:endParaRPr sz="2800"/>
          </a:p>
        </p:txBody>
      </p:sp>
      <p:sp>
        <p:nvSpPr>
          <p:cNvPr id="1153" name="Google Shape;1153;p1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154" name="Google Shape;1154;p1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19"/>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1160" name="Google Shape;1160;p11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b="1" lang="en-US"/>
              <a:t>Functionality:</a:t>
            </a:r>
            <a:endParaRPr/>
          </a:p>
          <a:p>
            <a:pPr indent="-171450" lvl="0" marL="171450" rtl="0" algn="l">
              <a:lnSpc>
                <a:spcPct val="90000"/>
              </a:lnSpc>
              <a:spcBef>
                <a:spcPts val="750"/>
              </a:spcBef>
              <a:spcAft>
                <a:spcPts val="0"/>
              </a:spcAft>
              <a:buClr>
                <a:schemeClr val="dk1"/>
              </a:buClr>
              <a:buSzPts val="2100"/>
              <a:buChar char="•"/>
            </a:pPr>
            <a:r>
              <a:rPr lang="en-US"/>
              <a:t>When a router receives the data, it determines the destination address by reading the header of the packet. Once the address is determined, it searches in its </a:t>
            </a:r>
            <a:r>
              <a:rPr b="1" lang="en-US"/>
              <a:t>routing table</a:t>
            </a:r>
            <a:r>
              <a:rPr lang="en-US"/>
              <a:t> to get know how to reach the destination and then forwards the packet to the higher hop on the route. The hop could be the final destination or another router.</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baseline="-25000" i="0" lang="en-US" sz="3200" u="none" cap="none" strike="noStrike">
                <a:solidFill>
                  <a:schemeClr val="dk1"/>
                </a:solidFill>
                <a:latin typeface="Arial"/>
                <a:ea typeface="Arial"/>
                <a:cs typeface="Arial"/>
                <a:sym typeface="Arial"/>
              </a:rPr>
              <a:t>IPv6 Packet Format</a:t>
            </a:r>
            <a:endParaRPr/>
          </a:p>
        </p:txBody>
      </p:sp>
      <p:sp>
        <p:nvSpPr>
          <p:cNvPr id="178" name="Google Shape;178;p12"/>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179" name="Google Shape;179;p12"/>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IPv4 Header - Review</a:t>
            </a:r>
            <a:endParaRPr/>
          </a:p>
        </p:txBody>
      </p:sp>
      <p:sp>
        <p:nvSpPr>
          <p:cNvPr id="180" name="Google Shape;180;p1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80000"/>
              </a:lnSpc>
              <a:spcBef>
                <a:spcPts val="0"/>
              </a:spcBef>
              <a:spcAft>
                <a:spcPts val="0"/>
              </a:spcAft>
              <a:buClr>
                <a:schemeClr val="dk1"/>
              </a:buClr>
              <a:buSzPts val="1900"/>
              <a:buChar char="•"/>
            </a:pPr>
            <a:r>
              <a:rPr b="1" lang="en-US" sz="1900"/>
              <a:t>Header Checksum</a:t>
            </a:r>
            <a:r>
              <a:rPr lang="en-US" sz="1900"/>
              <a:t> </a:t>
            </a:r>
            <a:r>
              <a:rPr b="1" lang="en-US" sz="1900"/>
              <a:t>(16 Bits)</a:t>
            </a:r>
            <a:endParaRPr/>
          </a:p>
          <a:p>
            <a:pPr indent="-171450" lvl="1" marL="514350" rtl="0" algn="l">
              <a:lnSpc>
                <a:spcPct val="80000"/>
              </a:lnSpc>
              <a:spcBef>
                <a:spcPts val="375"/>
              </a:spcBef>
              <a:spcAft>
                <a:spcPts val="0"/>
              </a:spcAft>
              <a:buClr>
                <a:schemeClr val="dk1"/>
              </a:buClr>
              <a:buSzPts val="1700"/>
              <a:buChar char="•"/>
            </a:pPr>
            <a:r>
              <a:rPr lang="en-US" sz="1700"/>
              <a:t>Provides a checksum on the IPv4 header only. </a:t>
            </a:r>
            <a:endParaRPr/>
          </a:p>
          <a:p>
            <a:pPr indent="-171450" lvl="1" marL="514350" rtl="0" algn="l">
              <a:lnSpc>
                <a:spcPct val="80000"/>
              </a:lnSpc>
              <a:spcBef>
                <a:spcPts val="375"/>
              </a:spcBef>
              <a:spcAft>
                <a:spcPts val="0"/>
              </a:spcAft>
              <a:buClr>
                <a:schemeClr val="dk1"/>
              </a:buClr>
              <a:buSzPts val="1700"/>
              <a:buChar char="•"/>
            </a:pPr>
            <a:r>
              <a:rPr lang="en-US" sz="1700"/>
              <a:t>The IPv4 payload is not included in the checksum calculation as the IPv4 payload and usually contains its own checksum..</a:t>
            </a:r>
            <a:endParaRPr b="1" sz="1700"/>
          </a:p>
          <a:p>
            <a:pPr indent="-171450" lvl="0" marL="171450" rtl="0" algn="l">
              <a:lnSpc>
                <a:spcPct val="80000"/>
              </a:lnSpc>
              <a:spcBef>
                <a:spcPts val="750"/>
              </a:spcBef>
              <a:spcAft>
                <a:spcPts val="0"/>
              </a:spcAft>
              <a:buClr>
                <a:schemeClr val="dk1"/>
              </a:buClr>
              <a:buSzPts val="1900"/>
              <a:buChar char="•"/>
            </a:pPr>
            <a:r>
              <a:rPr b="1" lang="en-US" sz="1900"/>
              <a:t>Source Address ( 32 bits)</a:t>
            </a:r>
            <a:endParaRPr/>
          </a:p>
          <a:p>
            <a:pPr indent="-171450" lvl="1" marL="514350" rtl="0" algn="l">
              <a:lnSpc>
                <a:spcPct val="80000"/>
              </a:lnSpc>
              <a:spcBef>
                <a:spcPts val="375"/>
              </a:spcBef>
              <a:spcAft>
                <a:spcPts val="0"/>
              </a:spcAft>
              <a:buClr>
                <a:schemeClr val="dk1"/>
              </a:buClr>
              <a:buSzPts val="1700"/>
              <a:buChar char="•"/>
            </a:pPr>
            <a:r>
              <a:rPr lang="en-US" sz="1700"/>
              <a:t>Stores the IPv4 address of the originating host. </a:t>
            </a:r>
            <a:endParaRPr b="1" sz="1700"/>
          </a:p>
          <a:p>
            <a:pPr indent="-171450" lvl="0" marL="171450" rtl="0" algn="l">
              <a:lnSpc>
                <a:spcPct val="80000"/>
              </a:lnSpc>
              <a:spcBef>
                <a:spcPts val="750"/>
              </a:spcBef>
              <a:spcAft>
                <a:spcPts val="0"/>
              </a:spcAft>
              <a:buClr>
                <a:schemeClr val="dk1"/>
              </a:buClr>
              <a:buSzPts val="1900"/>
              <a:buChar char="•"/>
            </a:pPr>
            <a:r>
              <a:rPr b="1" lang="en-US" sz="1900"/>
              <a:t>Destination Address</a:t>
            </a:r>
            <a:r>
              <a:rPr lang="en-US" sz="1900"/>
              <a:t>  </a:t>
            </a:r>
            <a:r>
              <a:rPr b="1" lang="en-US" sz="1900"/>
              <a:t>(32 bits)</a:t>
            </a:r>
            <a:endParaRPr/>
          </a:p>
          <a:p>
            <a:pPr indent="-171450" lvl="1" marL="514350" rtl="0" algn="l">
              <a:lnSpc>
                <a:spcPct val="80000"/>
              </a:lnSpc>
              <a:spcBef>
                <a:spcPts val="375"/>
              </a:spcBef>
              <a:spcAft>
                <a:spcPts val="0"/>
              </a:spcAft>
              <a:buClr>
                <a:schemeClr val="dk1"/>
              </a:buClr>
              <a:buSzPts val="1700"/>
              <a:buChar char="•"/>
            </a:pPr>
            <a:r>
              <a:rPr lang="en-US" sz="1700"/>
              <a:t>Stores the IPv4 address of the destination host. </a:t>
            </a:r>
            <a:endParaRPr/>
          </a:p>
          <a:p>
            <a:pPr indent="-171450" lvl="0" marL="171450" rtl="0" algn="l">
              <a:lnSpc>
                <a:spcPct val="80000"/>
              </a:lnSpc>
              <a:spcBef>
                <a:spcPts val="750"/>
              </a:spcBef>
              <a:spcAft>
                <a:spcPts val="0"/>
              </a:spcAft>
              <a:buClr>
                <a:schemeClr val="dk1"/>
              </a:buClr>
              <a:buSzPts val="1900"/>
              <a:buChar char="•"/>
            </a:pPr>
            <a:r>
              <a:rPr b="1" lang="en-US" sz="1900"/>
              <a:t>Options</a:t>
            </a:r>
            <a:r>
              <a:rPr lang="en-US" sz="1900"/>
              <a:t> </a:t>
            </a:r>
            <a:r>
              <a:rPr b="1" lang="en-US" sz="1900"/>
              <a:t>(multiple of 32 bits)</a:t>
            </a:r>
            <a:endParaRPr/>
          </a:p>
          <a:p>
            <a:pPr indent="-171450" lvl="1" marL="514350" rtl="0" algn="l">
              <a:lnSpc>
                <a:spcPct val="80000"/>
              </a:lnSpc>
              <a:spcBef>
                <a:spcPts val="375"/>
              </a:spcBef>
              <a:spcAft>
                <a:spcPts val="0"/>
              </a:spcAft>
              <a:buClr>
                <a:schemeClr val="dk1"/>
              </a:buClr>
              <a:buSzPts val="1700"/>
              <a:buChar char="•"/>
            </a:pPr>
            <a:r>
              <a:rPr lang="en-US" sz="1700"/>
              <a:t>Stores one or more IPv4 options.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20"/>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1166" name="Google Shape;1166;p12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b="1" lang="en-US"/>
              <a:t>Routing tables </a:t>
            </a:r>
            <a:r>
              <a:rPr lang="en-US"/>
              <a:t>play a very pivotal role in letting the router makes a decision. Thus a routing table is ought to be </a:t>
            </a:r>
            <a:r>
              <a:rPr i="1" lang="en-US"/>
              <a:t>updated </a:t>
            </a:r>
            <a:r>
              <a:rPr lang="en-US"/>
              <a:t>and </a:t>
            </a:r>
            <a:r>
              <a:rPr i="1" lang="en-US"/>
              <a:t>complete</a:t>
            </a:r>
            <a:r>
              <a:rPr lang="en-US"/>
              <a:t>.</a:t>
            </a:r>
            <a:endParaRPr/>
          </a:p>
          <a:p>
            <a:pPr indent="-171450" lvl="0" marL="171450" rtl="0" algn="l">
              <a:lnSpc>
                <a:spcPct val="90000"/>
              </a:lnSpc>
              <a:spcBef>
                <a:spcPts val="750"/>
              </a:spcBef>
              <a:spcAft>
                <a:spcPts val="0"/>
              </a:spcAft>
              <a:buClr>
                <a:schemeClr val="dk1"/>
              </a:buClr>
              <a:buSzPts val="2100"/>
              <a:buChar char="•"/>
            </a:pPr>
            <a:r>
              <a:rPr lang="en-US"/>
              <a:t> The two ways through which a router can receive information are:</a:t>
            </a:r>
            <a:endParaRPr/>
          </a:p>
          <a:p>
            <a:pPr indent="-171450" lvl="0" marL="171450" rtl="0" algn="l">
              <a:lnSpc>
                <a:spcPct val="90000"/>
              </a:lnSpc>
              <a:spcBef>
                <a:spcPts val="750"/>
              </a:spcBef>
              <a:spcAft>
                <a:spcPts val="0"/>
              </a:spcAft>
              <a:buClr>
                <a:schemeClr val="dk1"/>
              </a:buClr>
              <a:buSzPts val="2100"/>
              <a:buChar char="•"/>
            </a:pPr>
            <a:r>
              <a:rPr b="1" lang="en-US"/>
              <a:t>Static Routing</a:t>
            </a:r>
            <a:r>
              <a:rPr lang="en-US"/>
              <a:t>: In static routing, the routing information is fed into the routing tables manually. It does not only become a time-taking task but gets prone to errors as well. The manual updating is also required in case of statically configured routers when change in the topology of the network or in the layout takes place. Thus static routing is feasible for tinniest environments with minimum of one or two routers. </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1172" name="Google Shape;1172;p1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73" name="Google Shape;1173;p121"/>
          <p:cNvPicPr preferRelativeResize="0"/>
          <p:nvPr/>
        </p:nvPicPr>
        <p:blipFill rotWithShape="1">
          <a:blip r:embed="rId3">
            <a:alphaModFix/>
          </a:blip>
          <a:srcRect b="0" l="0" r="0" t="0"/>
          <a:stretch/>
        </p:blipFill>
        <p:spPr>
          <a:xfrm>
            <a:off x="1187624" y="631507"/>
            <a:ext cx="5472608" cy="6157265"/>
          </a:xfrm>
          <a:prstGeom prst="rect">
            <a:avLst/>
          </a:prstGeom>
          <a:noFill/>
          <a:ln>
            <a:noFill/>
          </a:ln>
        </p:spPr>
      </p:pic>
      <p:pic>
        <p:nvPicPr>
          <p:cNvPr id="1174" name="Google Shape;1174;p121"/>
          <p:cNvPicPr preferRelativeResize="0"/>
          <p:nvPr/>
        </p:nvPicPr>
        <p:blipFill rotWithShape="1">
          <a:blip r:embed="rId4">
            <a:alphaModFix/>
          </a:blip>
          <a:srcRect b="0" l="0" r="0" t="0"/>
          <a:stretch/>
        </p:blipFill>
        <p:spPr>
          <a:xfrm>
            <a:off x="2548880" y="129971"/>
            <a:ext cx="1565920" cy="45908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2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Brouters</a:t>
            </a:r>
            <a:br>
              <a:rPr lang="en-US"/>
            </a:br>
            <a:endParaRPr/>
          </a:p>
        </p:txBody>
      </p:sp>
      <p:sp>
        <p:nvSpPr>
          <p:cNvPr id="1180" name="Google Shape;1180;p12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Brouters are the combination of both the bridge and routers. They take up the functionality of the both networking devices serving as a </a:t>
            </a:r>
            <a:r>
              <a:rPr i="1" lang="en-US"/>
              <a:t>bridge </a:t>
            </a:r>
            <a:r>
              <a:rPr lang="en-US"/>
              <a:t>when forwarding data between networks, and serving as a</a:t>
            </a:r>
            <a:r>
              <a:rPr i="1" lang="en-US"/>
              <a:t> router</a:t>
            </a:r>
            <a:r>
              <a:rPr lang="en-US"/>
              <a:t> when routing data to individual systems. Brouter functions as a filter that allows some data into the local network and redirects unknown data to the other network.</a:t>
            </a:r>
            <a:endParaRPr/>
          </a:p>
          <a:p>
            <a:pPr indent="-171450" lvl="0" marL="171450" rtl="0" algn="l">
              <a:lnSpc>
                <a:spcPct val="90000"/>
              </a:lnSpc>
              <a:spcBef>
                <a:spcPts val="750"/>
              </a:spcBef>
              <a:spcAft>
                <a:spcPts val="0"/>
              </a:spcAft>
              <a:buClr>
                <a:schemeClr val="dk1"/>
              </a:buClr>
              <a:buSzPts val="2100"/>
              <a:buChar char="•"/>
            </a:pPr>
            <a:r>
              <a:rPr lang="en-US"/>
              <a:t>Brouters are rare and their functionality is embedded into the routers functioned to act as bridge as well.</a:t>
            </a:r>
            <a:endParaRPr/>
          </a:p>
          <a:p>
            <a:pPr indent="-38100" lvl="0" marL="171450" rtl="0" algn="l">
              <a:lnSpc>
                <a:spcPct val="90000"/>
              </a:lnSpc>
              <a:spcBef>
                <a:spcPts val="750"/>
              </a:spcBef>
              <a:spcAft>
                <a:spcPts val="0"/>
              </a:spcAft>
              <a:buClr>
                <a:schemeClr val="dk1"/>
              </a:buClr>
              <a:buSzPts val="2100"/>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PROBLEMS –SUBNETTING NUMERALS</a:t>
            </a:r>
            <a:endParaRPr/>
          </a:p>
        </p:txBody>
      </p:sp>
      <p:pic>
        <p:nvPicPr>
          <p:cNvPr descr="F:\jan 2021-may 2021\computer and communication\unit 2\1.PNG" id="1186" name="Google Shape;1186;p123"/>
          <p:cNvPicPr preferRelativeResize="0"/>
          <p:nvPr>
            <p:ph idx="1" type="body"/>
          </p:nvPr>
        </p:nvPicPr>
        <p:blipFill rotWithShape="1">
          <a:blip r:embed="rId3">
            <a:alphaModFix/>
          </a:blip>
          <a:srcRect b="0" l="0" r="0" t="0"/>
          <a:stretch/>
        </p:blipFill>
        <p:spPr>
          <a:xfrm>
            <a:off x="179512" y="1628800"/>
            <a:ext cx="8428734" cy="447615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descr="F:\jan 2021-may 2021\computer and communication\unit 2\2.PNG" id="1191" name="Google Shape;1191;p124"/>
          <p:cNvPicPr preferRelativeResize="0"/>
          <p:nvPr/>
        </p:nvPicPr>
        <p:blipFill rotWithShape="1">
          <a:blip r:embed="rId3">
            <a:alphaModFix/>
          </a:blip>
          <a:srcRect b="0" l="0" r="0" t="0"/>
          <a:stretch/>
        </p:blipFill>
        <p:spPr>
          <a:xfrm>
            <a:off x="467544" y="884059"/>
            <a:ext cx="8280920" cy="513710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3.PNG" id="1197" name="Google Shape;1197;p125"/>
          <p:cNvPicPr preferRelativeResize="0"/>
          <p:nvPr>
            <p:ph idx="1" type="body"/>
          </p:nvPr>
        </p:nvPicPr>
        <p:blipFill rotWithShape="1">
          <a:blip r:embed="rId3">
            <a:alphaModFix/>
          </a:blip>
          <a:srcRect b="0" l="0" r="0" t="0"/>
          <a:stretch/>
        </p:blipFill>
        <p:spPr>
          <a:xfrm>
            <a:off x="611560" y="476672"/>
            <a:ext cx="7488831" cy="570029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2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4.PNG" id="1203" name="Google Shape;1203;p126"/>
          <p:cNvPicPr preferRelativeResize="0"/>
          <p:nvPr>
            <p:ph idx="1" type="body"/>
          </p:nvPr>
        </p:nvPicPr>
        <p:blipFill rotWithShape="1">
          <a:blip r:embed="rId3">
            <a:alphaModFix/>
          </a:blip>
          <a:srcRect b="0" l="0" r="0" t="0"/>
          <a:stretch/>
        </p:blipFill>
        <p:spPr>
          <a:xfrm>
            <a:off x="797975" y="85975"/>
            <a:ext cx="7344900" cy="62631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5.PNG" id="1209" name="Google Shape;1209;p127"/>
          <p:cNvPicPr preferRelativeResize="0"/>
          <p:nvPr>
            <p:ph idx="1" type="body"/>
          </p:nvPr>
        </p:nvPicPr>
        <p:blipFill rotWithShape="1">
          <a:blip r:embed="rId3">
            <a:alphaModFix/>
          </a:blip>
          <a:srcRect b="0" l="0" r="0" t="0"/>
          <a:stretch/>
        </p:blipFill>
        <p:spPr>
          <a:xfrm>
            <a:off x="1043608" y="692696"/>
            <a:ext cx="6984776" cy="597666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2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6.PNG" id="1215" name="Google Shape;1215;p128"/>
          <p:cNvPicPr preferRelativeResize="0"/>
          <p:nvPr>
            <p:ph idx="1" type="body"/>
          </p:nvPr>
        </p:nvPicPr>
        <p:blipFill rotWithShape="1">
          <a:blip r:embed="rId3">
            <a:alphaModFix/>
          </a:blip>
          <a:srcRect b="0" l="0" r="0" t="0"/>
          <a:stretch/>
        </p:blipFill>
        <p:spPr>
          <a:xfrm>
            <a:off x="683568" y="1268761"/>
            <a:ext cx="7272808" cy="518457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b1.PNG" id="1221" name="Google Shape;1221;p129"/>
          <p:cNvPicPr preferRelativeResize="0"/>
          <p:nvPr>
            <p:ph idx="1" type="body"/>
          </p:nvPr>
        </p:nvPicPr>
        <p:blipFill rotWithShape="1">
          <a:blip r:embed="rId3">
            <a:alphaModFix/>
          </a:blip>
          <a:srcRect b="0" l="0" r="0" t="0"/>
          <a:stretch/>
        </p:blipFill>
        <p:spPr>
          <a:xfrm>
            <a:off x="0" y="404664"/>
            <a:ext cx="7920879" cy="59163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Types of addressing</a:t>
            </a:r>
            <a:endParaRPr/>
          </a:p>
        </p:txBody>
      </p:sp>
      <p:sp>
        <p:nvSpPr>
          <p:cNvPr id="186" name="Google Shape;186;p1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54000" lvl="0" marL="171450" rtl="0" algn="l">
              <a:lnSpc>
                <a:spcPct val="90000"/>
              </a:lnSpc>
              <a:spcBef>
                <a:spcPts val="0"/>
              </a:spcBef>
              <a:spcAft>
                <a:spcPts val="0"/>
              </a:spcAft>
              <a:buClr>
                <a:schemeClr val="dk1"/>
              </a:buClr>
              <a:buSzPts val="4000"/>
              <a:buChar char="•"/>
            </a:pPr>
            <a:r>
              <a:rPr lang="en-US" sz="4000"/>
              <a:t>Classful Addressing</a:t>
            </a:r>
            <a:endParaRPr/>
          </a:p>
          <a:p>
            <a:pPr indent="-254000" lvl="0" marL="171450" rtl="0" algn="l">
              <a:lnSpc>
                <a:spcPct val="90000"/>
              </a:lnSpc>
              <a:spcBef>
                <a:spcPts val="750"/>
              </a:spcBef>
              <a:spcAft>
                <a:spcPts val="0"/>
              </a:spcAft>
              <a:buClr>
                <a:schemeClr val="dk1"/>
              </a:buClr>
              <a:buSzPts val="4000"/>
              <a:buChar char="•"/>
            </a:pPr>
            <a:r>
              <a:rPr lang="en-US" sz="4000"/>
              <a:t>Classless Addressing</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3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b2.PNG" id="1227" name="Google Shape;1227;p130"/>
          <p:cNvPicPr preferRelativeResize="0"/>
          <p:nvPr>
            <p:ph idx="1" type="body"/>
          </p:nvPr>
        </p:nvPicPr>
        <p:blipFill rotWithShape="1">
          <a:blip r:embed="rId3">
            <a:alphaModFix/>
          </a:blip>
          <a:srcRect b="0" l="0" r="0" t="0"/>
          <a:stretch/>
        </p:blipFill>
        <p:spPr>
          <a:xfrm>
            <a:off x="899592" y="404664"/>
            <a:ext cx="6984775" cy="577229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a1.PNG" id="1233" name="Google Shape;1233;p131"/>
          <p:cNvPicPr preferRelativeResize="0"/>
          <p:nvPr>
            <p:ph idx="1" type="body"/>
          </p:nvPr>
        </p:nvPicPr>
        <p:blipFill rotWithShape="1">
          <a:blip r:embed="rId3">
            <a:alphaModFix/>
          </a:blip>
          <a:srcRect b="0" l="0" r="0" t="0"/>
          <a:stretch/>
        </p:blipFill>
        <p:spPr>
          <a:xfrm>
            <a:off x="827584" y="476672"/>
            <a:ext cx="7344816" cy="570029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3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a2.PNG" id="1239" name="Google Shape;1239;p132"/>
          <p:cNvPicPr preferRelativeResize="0"/>
          <p:nvPr>
            <p:ph idx="1" type="body"/>
          </p:nvPr>
        </p:nvPicPr>
        <p:blipFill rotWithShape="1">
          <a:blip r:embed="rId3">
            <a:alphaModFix/>
          </a:blip>
          <a:srcRect b="0" l="0" r="0" t="0"/>
          <a:stretch/>
        </p:blipFill>
        <p:spPr>
          <a:xfrm>
            <a:off x="827584" y="764704"/>
            <a:ext cx="7992887" cy="541225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3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a3.PNG" id="1245" name="Google Shape;1245;p133"/>
          <p:cNvPicPr preferRelativeResize="0"/>
          <p:nvPr>
            <p:ph idx="1" type="body"/>
          </p:nvPr>
        </p:nvPicPr>
        <p:blipFill rotWithShape="1">
          <a:blip r:embed="rId3">
            <a:alphaModFix/>
          </a:blip>
          <a:srcRect b="0" l="0" r="0" t="0"/>
          <a:stretch/>
        </p:blipFill>
        <p:spPr>
          <a:xfrm>
            <a:off x="683568" y="764704"/>
            <a:ext cx="7632848" cy="568863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v1.PNG" id="1251" name="Google Shape;1251;p134"/>
          <p:cNvPicPr preferRelativeResize="0"/>
          <p:nvPr>
            <p:ph idx="1" type="body"/>
          </p:nvPr>
        </p:nvPicPr>
        <p:blipFill rotWithShape="1">
          <a:blip r:embed="rId3">
            <a:alphaModFix/>
          </a:blip>
          <a:srcRect b="0" l="0" r="0" t="0"/>
          <a:stretch/>
        </p:blipFill>
        <p:spPr>
          <a:xfrm>
            <a:off x="683568" y="620688"/>
            <a:ext cx="7992888" cy="55562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3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v2.PNG" id="1257" name="Google Shape;1257;p135"/>
          <p:cNvPicPr preferRelativeResize="0"/>
          <p:nvPr>
            <p:ph idx="1" type="body"/>
          </p:nvPr>
        </p:nvPicPr>
        <p:blipFill rotWithShape="1">
          <a:blip r:embed="rId3">
            <a:alphaModFix/>
          </a:blip>
          <a:srcRect b="0" l="0" r="0" t="0"/>
          <a:stretch/>
        </p:blipFill>
        <p:spPr>
          <a:xfrm>
            <a:off x="755576" y="620688"/>
            <a:ext cx="7200800" cy="612068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3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v`3.PNG" id="1263" name="Google Shape;1263;p136"/>
          <p:cNvPicPr preferRelativeResize="0"/>
          <p:nvPr>
            <p:ph idx="1" type="body"/>
          </p:nvPr>
        </p:nvPicPr>
        <p:blipFill rotWithShape="1">
          <a:blip r:embed="rId3">
            <a:alphaModFix/>
          </a:blip>
          <a:srcRect b="0" l="0" r="0" t="0"/>
          <a:stretch/>
        </p:blipFill>
        <p:spPr>
          <a:xfrm>
            <a:off x="683568" y="476672"/>
            <a:ext cx="7632848" cy="6381328"/>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v4.PNG" id="1269" name="Google Shape;1269;p137"/>
          <p:cNvPicPr preferRelativeResize="0"/>
          <p:nvPr>
            <p:ph idx="1" type="body"/>
          </p:nvPr>
        </p:nvPicPr>
        <p:blipFill rotWithShape="1">
          <a:blip r:embed="rId3">
            <a:alphaModFix/>
          </a:blip>
          <a:srcRect b="0" l="0" r="0" t="0"/>
          <a:stretch/>
        </p:blipFill>
        <p:spPr>
          <a:xfrm>
            <a:off x="899592" y="692696"/>
            <a:ext cx="6768751" cy="568863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2v1.PNG" id="1275" name="Google Shape;1275;p138"/>
          <p:cNvPicPr preferRelativeResize="0"/>
          <p:nvPr>
            <p:ph idx="1" type="body"/>
          </p:nvPr>
        </p:nvPicPr>
        <p:blipFill rotWithShape="1">
          <a:blip r:embed="rId3">
            <a:alphaModFix/>
          </a:blip>
          <a:srcRect b="0" l="0" r="0" t="0"/>
          <a:stretch/>
        </p:blipFill>
        <p:spPr>
          <a:xfrm>
            <a:off x="1026443" y="66773"/>
            <a:ext cx="7488900" cy="68409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2v2.PNG" id="1281" name="Google Shape;1281;p139"/>
          <p:cNvPicPr preferRelativeResize="0"/>
          <p:nvPr>
            <p:ph idx="1" type="body"/>
          </p:nvPr>
        </p:nvPicPr>
        <p:blipFill rotWithShape="1">
          <a:blip r:embed="rId3">
            <a:alphaModFix/>
          </a:blip>
          <a:srcRect b="0" l="0" r="0" t="0"/>
          <a:stretch/>
        </p:blipFill>
        <p:spPr>
          <a:xfrm>
            <a:off x="971600" y="260648"/>
            <a:ext cx="7056784" cy="64087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500"/>
              <a:buFont typeface="Calibri"/>
              <a:buNone/>
            </a:pPr>
            <a:r>
              <a:rPr b="1" lang="en-US"/>
              <a:t>Classful Addressing and Problem solving</a:t>
            </a:r>
            <a:endParaRPr b="1"/>
          </a:p>
        </p:txBody>
      </p:sp>
      <p:sp>
        <p:nvSpPr>
          <p:cNvPr id="192" name="Google Shape;192;p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2v3.PNG" id="1287" name="Google Shape;1287;p140"/>
          <p:cNvPicPr preferRelativeResize="0"/>
          <p:nvPr>
            <p:ph idx="1" type="body"/>
          </p:nvPr>
        </p:nvPicPr>
        <p:blipFill rotWithShape="1">
          <a:blip r:embed="rId3">
            <a:alphaModFix/>
          </a:blip>
          <a:srcRect b="0" l="0" r="0" t="0"/>
          <a:stretch/>
        </p:blipFill>
        <p:spPr>
          <a:xfrm>
            <a:off x="1043608" y="476672"/>
            <a:ext cx="6480719" cy="612068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4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2v4.PNG" id="1293" name="Google Shape;1293;p141"/>
          <p:cNvPicPr preferRelativeResize="0"/>
          <p:nvPr>
            <p:ph idx="1" type="body"/>
          </p:nvPr>
        </p:nvPicPr>
        <p:blipFill rotWithShape="1">
          <a:blip r:embed="rId3">
            <a:alphaModFix/>
          </a:blip>
          <a:srcRect b="0" l="0" r="0" t="0"/>
          <a:stretch/>
        </p:blipFill>
        <p:spPr>
          <a:xfrm>
            <a:off x="539552" y="764704"/>
            <a:ext cx="7632848" cy="5976664"/>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4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2v5.PNG" id="1299" name="Google Shape;1299;p142"/>
          <p:cNvPicPr preferRelativeResize="0"/>
          <p:nvPr>
            <p:ph idx="1" type="body"/>
          </p:nvPr>
        </p:nvPicPr>
        <p:blipFill rotWithShape="1">
          <a:blip r:embed="rId3">
            <a:alphaModFix/>
          </a:blip>
          <a:srcRect b="0" l="0" r="0" t="0"/>
          <a:stretch/>
        </p:blipFill>
        <p:spPr>
          <a:xfrm>
            <a:off x="683568" y="404664"/>
            <a:ext cx="7056784" cy="6326609"/>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4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descr="F:\jan 2021-may 2021\computer and communication\unit 2\2v6.PNG" id="1305" name="Google Shape;1305;p143"/>
          <p:cNvPicPr preferRelativeResize="0"/>
          <p:nvPr>
            <p:ph idx="1" type="body"/>
          </p:nvPr>
        </p:nvPicPr>
        <p:blipFill rotWithShape="1">
          <a:blip r:embed="rId3">
            <a:alphaModFix/>
          </a:blip>
          <a:srcRect b="0" l="0" r="0" t="0"/>
          <a:stretch/>
        </p:blipFill>
        <p:spPr>
          <a:xfrm>
            <a:off x="1187624" y="1196752"/>
            <a:ext cx="7056784" cy="5400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5"/>
          <p:cNvPicPr preferRelativeResize="0"/>
          <p:nvPr/>
        </p:nvPicPr>
        <p:blipFill rotWithShape="1">
          <a:blip r:embed="rId3">
            <a:alphaModFix/>
          </a:blip>
          <a:srcRect b="0" l="0" r="0" t="0"/>
          <a:stretch/>
        </p:blipFill>
        <p:spPr>
          <a:xfrm>
            <a:off x="251520" y="620688"/>
            <a:ext cx="8056205" cy="60486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6"/>
          <p:cNvSpPr txBox="1"/>
          <p:nvPr>
            <p:ph type="title"/>
          </p:nvPr>
        </p:nvSpPr>
        <p:spPr>
          <a:xfrm>
            <a:off x="457200" y="-450304"/>
            <a:ext cx="7239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Classful Addressing</a:t>
            </a:r>
            <a:endParaRPr/>
          </a:p>
        </p:txBody>
      </p:sp>
      <p:sp>
        <p:nvSpPr>
          <p:cNvPr id="203" name="Google Shape;203;p16"/>
          <p:cNvSpPr txBox="1"/>
          <p:nvPr>
            <p:ph idx="1" type="body"/>
          </p:nvPr>
        </p:nvSpPr>
        <p:spPr>
          <a:xfrm>
            <a:off x="457200" y="958944"/>
            <a:ext cx="7239000" cy="484632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In classful addressing, the address space is divided into five classes: A, B, C, D, and E.</a:t>
            </a:r>
            <a:endParaRPr/>
          </a:p>
          <a:p>
            <a:pPr indent="-38100" lvl="0" marL="171450" rtl="0" algn="l">
              <a:lnSpc>
                <a:spcPct val="90000"/>
              </a:lnSpc>
              <a:spcBef>
                <a:spcPts val="750"/>
              </a:spcBef>
              <a:spcAft>
                <a:spcPts val="0"/>
              </a:spcAft>
              <a:buClr>
                <a:schemeClr val="dk1"/>
              </a:buClr>
              <a:buSzPts val="2100"/>
              <a:buNone/>
            </a:pPr>
            <a:r>
              <a:t/>
            </a:r>
            <a:endParaRPr/>
          </a:p>
        </p:txBody>
      </p:sp>
      <p:sp>
        <p:nvSpPr>
          <p:cNvPr id="204" name="Google Shape;204;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i="0" lang="en-US" sz="1200" u="none" cap="none" strike="noStrike">
                <a:solidFill>
                  <a:srgbClr val="B5A788"/>
                </a:solidFill>
                <a:latin typeface="Arial"/>
                <a:ea typeface="Arial"/>
                <a:cs typeface="Arial"/>
                <a:sym typeface="Arial"/>
              </a:rPr>
              <a:t>19.</a:t>
            </a:r>
            <a:fld id="{00000000-1234-1234-1234-123412341234}" type="slidenum">
              <a:rPr b="1" baseline="-25000" i="0" lang="en-US" sz="1200" u="none" cap="none" strike="noStrike">
                <a:solidFill>
                  <a:srgbClr val="B5A788"/>
                </a:solidFill>
                <a:latin typeface="Arial"/>
                <a:ea typeface="Arial"/>
                <a:cs typeface="Arial"/>
                <a:sym typeface="Arial"/>
              </a:rPr>
              <a:t>‹#›</a:t>
            </a:fld>
            <a:endParaRPr b="1" baseline="-25000" i="0" sz="1200" u="none" cap="none" strike="noStrike">
              <a:solidFill>
                <a:srgbClr val="B5A788"/>
              </a:solidFill>
              <a:latin typeface="Arial"/>
              <a:ea typeface="Arial"/>
              <a:cs typeface="Arial"/>
              <a:sym typeface="Arial"/>
            </a:endParaRPr>
          </a:p>
        </p:txBody>
      </p:sp>
      <p:pic>
        <p:nvPicPr>
          <p:cNvPr id="205" name="Google Shape;205;p16"/>
          <p:cNvPicPr preferRelativeResize="0"/>
          <p:nvPr/>
        </p:nvPicPr>
        <p:blipFill rotWithShape="1">
          <a:blip r:embed="rId3">
            <a:alphaModFix/>
          </a:blip>
          <a:srcRect b="0" l="0" r="0" t="0"/>
          <a:stretch/>
        </p:blipFill>
        <p:spPr>
          <a:xfrm>
            <a:off x="395535" y="1988840"/>
            <a:ext cx="8194973" cy="27363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17"/>
          <p:cNvPicPr preferRelativeResize="0"/>
          <p:nvPr/>
        </p:nvPicPr>
        <p:blipFill rotWithShape="1">
          <a:blip r:embed="rId3">
            <a:alphaModFix/>
          </a:blip>
          <a:srcRect b="0" l="0" r="0" t="0"/>
          <a:stretch/>
        </p:blipFill>
        <p:spPr>
          <a:xfrm>
            <a:off x="150869" y="692696"/>
            <a:ext cx="7851662" cy="57074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i="0" lang="en-US" sz="1200" u="none" cap="none" strike="noStrike">
                <a:solidFill>
                  <a:srgbClr val="B5A788"/>
                </a:solidFill>
                <a:latin typeface="Arial"/>
                <a:ea typeface="Arial"/>
                <a:cs typeface="Arial"/>
                <a:sym typeface="Arial"/>
              </a:rPr>
              <a:t>19.</a:t>
            </a:r>
            <a:fld id="{00000000-1234-1234-1234-123412341234}" type="slidenum">
              <a:rPr b="1" baseline="-25000" i="0" lang="en-US" sz="1200" u="none" cap="none" strike="noStrike">
                <a:solidFill>
                  <a:srgbClr val="B5A788"/>
                </a:solidFill>
                <a:latin typeface="Arial"/>
                <a:ea typeface="Arial"/>
                <a:cs typeface="Arial"/>
                <a:sym typeface="Arial"/>
              </a:rPr>
              <a:t>‹#›</a:t>
            </a:fld>
            <a:endParaRPr b="1" baseline="-25000" i="0" sz="1200" u="none" cap="none" strike="noStrike">
              <a:solidFill>
                <a:srgbClr val="B5A788"/>
              </a:solidFill>
              <a:latin typeface="Arial"/>
              <a:ea typeface="Arial"/>
              <a:cs typeface="Arial"/>
              <a:sym typeface="Arial"/>
            </a:endParaRPr>
          </a:p>
        </p:txBody>
      </p:sp>
      <p:sp>
        <p:nvSpPr>
          <p:cNvPr id="217" name="Google Shape;217;p18"/>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18" name="Google Shape;218;p18"/>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19" name="Google Shape;219;p18"/>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20" name="Google Shape;220;p18"/>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21" name="Google Shape;221;p18"/>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22" name="Google Shape;222;p18"/>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23" name="Google Shape;223;p18"/>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24" name="Google Shape;224;p18"/>
          <p:cNvSpPr/>
          <p:nvPr/>
        </p:nvSpPr>
        <p:spPr>
          <a:xfrm>
            <a:off x="1143000" y="1143000"/>
            <a:ext cx="7696200" cy="946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Change the following IPv4 addresses from binary notation to dotted-decimal notation.</a:t>
            </a:r>
            <a:endParaRPr/>
          </a:p>
        </p:txBody>
      </p:sp>
      <p:sp>
        <p:nvSpPr>
          <p:cNvPr id="225" name="Google Shape;225;p18"/>
          <p:cNvSpPr txBox="1"/>
          <p:nvPr/>
        </p:nvSpPr>
        <p:spPr>
          <a:xfrm>
            <a:off x="1143000" y="0"/>
            <a:ext cx="24876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u="none" cap="none" strike="noStrike">
                <a:solidFill>
                  <a:schemeClr val="hlink"/>
                </a:solidFill>
                <a:latin typeface="Times New Roman"/>
                <a:ea typeface="Times New Roman"/>
                <a:cs typeface="Times New Roman"/>
                <a:sym typeface="Times New Roman"/>
              </a:rPr>
              <a:t>Example 19.1</a:t>
            </a:r>
            <a:endParaRPr/>
          </a:p>
        </p:txBody>
      </p:sp>
      <p:pic>
        <p:nvPicPr>
          <p:cNvPr id="226" name="Google Shape;226;p18"/>
          <p:cNvPicPr preferRelativeResize="0"/>
          <p:nvPr/>
        </p:nvPicPr>
        <p:blipFill rotWithShape="1">
          <a:blip r:embed="rId3">
            <a:alphaModFix/>
          </a:blip>
          <a:srcRect b="0" l="0" r="0" t="0"/>
          <a:stretch/>
        </p:blipFill>
        <p:spPr>
          <a:xfrm>
            <a:off x="1143000" y="2362200"/>
            <a:ext cx="6835775" cy="977900"/>
          </a:xfrm>
          <a:prstGeom prst="rect">
            <a:avLst/>
          </a:prstGeom>
          <a:noFill/>
          <a:ln>
            <a:noFill/>
          </a:ln>
        </p:spPr>
      </p:pic>
      <p:sp>
        <p:nvSpPr>
          <p:cNvPr id="227" name="Google Shape;227;p18"/>
          <p:cNvSpPr/>
          <p:nvPr/>
        </p:nvSpPr>
        <p:spPr>
          <a:xfrm>
            <a:off x="1143000" y="3581400"/>
            <a:ext cx="76962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We replace each group of 8 bits with its equivalent decimal number (see Appendix B) and add dots for separation.</a:t>
            </a:r>
            <a:endParaRPr/>
          </a:p>
        </p:txBody>
      </p:sp>
      <p:pic>
        <p:nvPicPr>
          <p:cNvPr id="228" name="Google Shape;228;p18"/>
          <p:cNvPicPr preferRelativeResize="0"/>
          <p:nvPr/>
        </p:nvPicPr>
        <p:blipFill rotWithShape="1">
          <a:blip r:embed="rId4">
            <a:alphaModFix/>
          </a:blip>
          <a:srcRect b="0" l="0" r="0" t="0"/>
          <a:stretch/>
        </p:blipFill>
        <p:spPr>
          <a:xfrm>
            <a:off x="1143000" y="5486400"/>
            <a:ext cx="2720975" cy="914400"/>
          </a:xfrm>
          <a:prstGeom prst="rect">
            <a:avLst/>
          </a:prstGeom>
          <a:noFill/>
          <a:ln>
            <a:noFill/>
          </a:ln>
        </p:spPr>
      </p:pic>
      <p:sp>
        <p:nvSpPr>
          <p:cNvPr id="229" name="Google Shape;229;p18"/>
          <p:cNvSpPr/>
          <p:nvPr/>
        </p:nvSpPr>
        <p:spPr>
          <a:xfrm>
            <a:off x="1077913" y="1066635"/>
            <a:ext cx="7696200" cy="946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Change the following IPv4 addresses from binary notation to dotted-decimal notation.</a:t>
            </a:r>
            <a:endParaRPr/>
          </a:p>
        </p:txBody>
      </p:sp>
      <p:pic>
        <p:nvPicPr>
          <p:cNvPr id="230" name="Google Shape;230;p18"/>
          <p:cNvPicPr preferRelativeResize="0"/>
          <p:nvPr/>
        </p:nvPicPr>
        <p:blipFill rotWithShape="1">
          <a:blip r:embed="rId3">
            <a:alphaModFix/>
          </a:blip>
          <a:srcRect b="0" l="0" r="0" t="0"/>
          <a:stretch/>
        </p:blipFill>
        <p:spPr>
          <a:xfrm>
            <a:off x="1077913" y="2285835"/>
            <a:ext cx="6835775" cy="977900"/>
          </a:xfrm>
          <a:prstGeom prst="rect">
            <a:avLst/>
          </a:prstGeom>
          <a:noFill/>
          <a:ln>
            <a:noFill/>
          </a:ln>
        </p:spPr>
      </p:pic>
      <p:sp>
        <p:nvSpPr>
          <p:cNvPr id="231" name="Google Shape;231;p18"/>
          <p:cNvSpPr/>
          <p:nvPr/>
        </p:nvSpPr>
        <p:spPr>
          <a:xfrm>
            <a:off x="1077913" y="3505035"/>
            <a:ext cx="76962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We replace each group of 8 bits with its equivalent decimal number (see Appendix B) and add dots for separation.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9"/>
          <p:cNvSpPr txBox="1"/>
          <p:nvPr>
            <p:ph idx="12" type="sldNum"/>
          </p:nvPr>
        </p:nvSpPr>
        <p:spPr>
          <a:xfrm>
            <a:off x="5490664" y="6556248"/>
            <a:ext cx="588336" cy="228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i="0" lang="en-US" sz="1200" u="none" cap="none" strike="noStrike">
                <a:solidFill>
                  <a:srgbClr val="B5A788"/>
                </a:solidFill>
                <a:latin typeface="Arial"/>
                <a:ea typeface="Arial"/>
                <a:cs typeface="Arial"/>
                <a:sym typeface="Arial"/>
              </a:rPr>
              <a:t>19.</a:t>
            </a:r>
            <a:fld id="{00000000-1234-1234-1234-123412341234}" type="slidenum">
              <a:rPr b="1" baseline="-25000" i="0" lang="en-US" sz="1200" u="none" cap="none" strike="noStrike">
                <a:solidFill>
                  <a:srgbClr val="B5A788"/>
                </a:solidFill>
                <a:latin typeface="Arial"/>
                <a:ea typeface="Arial"/>
                <a:cs typeface="Arial"/>
                <a:sym typeface="Arial"/>
              </a:rPr>
              <a:t>‹#›</a:t>
            </a:fld>
            <a:endParaRPr b="1" baseline="-25000" i="0" sz="1200" u="none" cap="none" strike="noStrike">
              <a:solidFill>
                <a:srgbClr val="B5A788"/>
              </a:solidFill>
              <a:latin typeface="Arial"/>
              <a:ea typeface="Arial"/>
              <a:cs typeface="Arial"/>
              <a:sym typeface="Arial"/>
            </a:endParaRPr>
          </a:p>
        </p:txBody>
      </p:sp>
      <p:sp>
        <p:nvSpPr>
          <p:cNvPr id="238" name="Google Shape;238;p19"/>
          <p:cNvSpPr/>
          <p:nvPr/>
        </p:nvSpPr>
        <p:spPr>
          <a:xfrm>
            <a:off x="876052"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39" name="Google Shape;239;p19"/>
          <p:cNvSpPr/>
          <p:nvPr/>
        </p:nvSpPr>
        <p:spPr>
          <a:xfrm>
            <a:off x="1258639"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0" name="Google Shape;240;p19"/>
          <p:cNvSpPr/>
          <p:nvPr/>
        </p:nvSpPr>
        <p:spPr>
          <a:xfrm>
            <a:off x="999877"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1" name="Google Shape;241;p19"/>
          <p:cNvSpPr/>
          <p:nvPr/>
        </p:nvSpPr>
        <p:spPr>
          <a:xfrm>
            <a:off x="1323380"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2" name="Google Shape;242;p19"/>
          <p:cNvSpPr/>
          <p:nvPr/>
        </p:nvSpPr>
        <p:spPr>
          <a:xfrm>
            <a:off x="585539"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3" name="Google Shape;243;p19"/>
          <p:cNvSpPr/>
          <p:nvPr/>
        </p:nvSpPr>
        <p:spPr>
          <a:xfrm>
            <a:off x="-49584"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4" name="Google Shape;244;p19"/>
          <p:cNvSpPr/>
          <p:nvPr/>
        </p:nvSpPr>
        <p:spPr>
          <a:xfrm>
            <a:off x="-365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5" name="Google Shape;245;p19"/>
          <p:cNvSpPr/>
          <p:nvPr/>
        </p:nvSpPr>
        <p:spPr>
          <a:xfrm>
            <a:off x="382216" y="1219200"/>
            <a:ext cx="7772400" cy="946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Change the following IPv4 addresses from dotted-decimal notation to binary notation.</a:t>
            </a:r>
            <a:endParaRPr/>
          </a:p>
        </p:txBody>
      </p:sp>
      <p:sp>
        <p:nvSpPr>
          <p:cNvPr id="246" name="Google Shape;246;p19"/>
          <p:cNvSpPr txBox="1"/>
          <p:nvPr/>
        </p:nvSpPr>
        <p:spPr>
          <a:xfrm>
            <a:off x="1680921" y="3175"/>
            <a:ext cx="24876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u="none" cap="none" strike="noStrike">
                <a:solidFill>
                  <a:schemeClr val="hlink"/>
                </a:solidFill>
                <a:latin typeface="Times New Roman"/>
                <a:ea typeface="Times New Roman"/>
                <a:cs typeface="Times New Roman"/>
                <a:sym typeface="Times New Roman"/>
              </a:rPr>
              <a:t>Example 19.2</a:t>
            </a:r>
            <a:endParaRPr/>
          </a:p>
        </p:txBody>
      </p:sp>
      <p:pic>
        <p:nvPicPr>
          <p:cNvPr id="247" name="Google Shape;247;p19"/>
          <p:cNvPicPr preferRelativeResize="0"/>
          <p:nvPr/>
        </p:nvPicPr>
        <p:blipFill rotWithShape="1">
          <a:blip r:embed="rId3">
            <a:alphaModFix/>
          </a:blip>
          <a:srcRect b="0" l="0" r="0" t="0"/>
          <a:stretch/>
        </p:blipFill>
        <p:spPr>
          <a:xfrm>
            <a:off x="317129" y="2302002"/>
            <a:ext cx="2870200" cy="876300"/>
          </a:xfrm>
          <a:prstGeom prst="rect">
            <a:avLst/>
          </a:prstGeom>
          <a:noFill/>
          <a:ln>
            <a:noFill/>
          </a:ln>
        </p:spPr>
      </p:pic>
      <p:sp>
        <p:nvSpPr>
          <p:cNvPr id="248" name="Google Shape;248;p19"/>
          <p:cNvSpPr/>
          <p:nvPr/>
        </p:nvSpPr>
        <p:spPr>
          <a:xfrm>
            <a:off x="382216" y="3352800"/>
            <a:ext cx="7772400" cy="13731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We replace each decimal number with its binary equivalent </a:t>
            </a:r>
            <a:endParaRPr/>
          </a:p>
        </p:txBody>
      </p:sp>
      <p:pic>
        <p:nvPicPr>
          <p:cNvPr id="249" name="Google Shape;249;p19"/>
          <p:cNvPicPr preferRelativeResize="0"/>
          <p:nvPr/>
        </p:nvPicPr>
        <p:blipFill rotWithShape="1">
          <a:blip r:embed="rId4">
            <a:alphaModFix/>
          </a:blip>
          <a:srcRect b="0" l="0" r="0" t="0"/>
          <a:stretch/>
        </p:blipFill>
        <p:spPr>
          <a:xfrm>
            <a:off x="382216" y="4897438"/>
            <a:ext cx="7277100" cy="10461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IPv4 addresses, Address space, Notations -Classful  addressing-  problem solving</a:t>
            </a:r>
            <a:br>
              <a:rPr b="1" lang="en-US"/>
            </a:br>
            <a:endParaRPr b="1"/>
          </a:p>
        </p:txBody>
      </p:sp>
      <p:sp>
        <p:nvSpPr>
          <p:cNvPr id="103" name="Google Shape;103;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i="0" lang="en-US" sz="1200" u="none" cap="none" strike="noStrike">
                <a:solidFill>
                  <a:srgbClr val="B5A788"/>
                </a:solidFill>
                <a:latin typeface="Arial"/>
                <a:ea typeface="Arial"/>
                <a:cs typeface="Arial"/>
                <a:sym typeface="Arial"/>
              </a:rPr>
              <a:t>19.</a:t>
            </a:r>
            <a:fld id="{00000000-1234-1234-1234-123412341234}" type="slidenum">
              <a:rPr b="1" baseline="-25000" i="0" lang="en-US" sz="1200" u="none" cap="none" strike="noStrike">
                <a:solidFill>
                  <a:srgbClr val="B5A788"/>
                </a:solidFill>
                <a:latin typeface="Arial"/>
                <a:ea typeface="Arial"/>
                <a:cs typeface="Arial"/>
                <a:sym typeface="Arial"/>
              </a:rPr>
              <a:t>‹#›</a:t>
            </a:fld>
            <a:endParaRPr b="1" baseline="-25000" i="0" sz="1200" u="none" cap="none" strike="noStrike">
              <a:solidFill>
                <a:srgbClr val="B5A788"/>
              </a:solidFill>
              <a:latin typeface="Arial"/>
              <a:ea typeface="Arial"/>
              <a:cs typeface="Arial"/>
              <a:sym typeface="Arial"/>
            </a:endParaRPr>
          </a:p>
        </p:txBody>
      </p:sp>
      <p:sp>
        <p:nvSpPr>
          <p:cNvPr id="256" name="Google Shape;256;p20"/>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57" name="Google Shape;257;p20"/>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58" name="Google Shape;258;p20"/>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59" name="Google Shape;259;p20"/>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60" name="Google Shape;260;p20"/>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61" name="Google Shape;261;p20"/>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62" name="Google Shape;262;p20"/>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63" name="Google Shape;263;p20"/>
          <p:cNvSpPr/>
          <p:nvPr/>
        </p:nvSpPr>
        <p:spPr>
          <a:xfrm>
            <a:off x="1143000" y="1143000"/>
            <a:ext cx="7772400" cy="22272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Find the class of each address.</a:t>
            </a:r>
            <a:endParaRPr/>
          </a:p>
          <a:p>
            <a:pPr indent="0" lvl="0" marL="0" marR="0" rtl="0" algn="just">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a.</a:t>
            </a:r>
            <a:r>
              <a:rPr b="1" i="1" lang="en-US" sz="2800" u="none" cap="none" strike="noStrike">
                <a:solidFill>
                  <a:schemeClr val="dk1"/>
                </a:solidFill>
                <a:latin typeface="Times New Roman"/>
                <a:ea typeface="Times New Roman"/>
                <a:cs typeface="Times New Roman"/>
                <a:sym typeface="Times New Roman"/>
              </a:rPr>
              <a:t>   </a:t>
            </a:r>
            <a:r>
              <a:rPr b="1" i="0" lang="en-US" sz="2800" u="sng" cap="none" strike="noStrike">
                <a:solidFill>
                  <a:srgbClr val="009900"/>
                </a:solidFill>
                <a:latin typeface="Times New Roman"/>
                <a:ea typeface="Times New Roman"/>
                <a:cs typeface="Times New Roman"/>
                <a:sym typeface="Times New Roman"/>
              </a:rPr>
              <a:t>0</a:t>
            </a:r>
            <a:r>
              <a:rPr b="0" i="0" lang="en-US" sz="2800" u="none" cap="none" strike="noStrike">
                <a:solidFill>
                  <a:schemeClr val="dk1"/>
                </a:solidFill>
                <a:latin typeface="Times New Roman"/>
                <a:ea typeface="Times New Roman"/>
                <a:cs typeface="Times New Roman"/>
                <a:sym typeface="Times New Roman"/>
              </a:rPr>
              <a:t>0000001 00001011 00001011 11101111</a:t>
            </a:r>
            <a:endParaRPr/>
          </a:p>
          <a:p>
            <a:pPr indent="0" lvl="0" marL="0" marR="0" rtl="0" algn="just">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b.</a:t>
            </a:r>
            <a:r>
              <a:rPr b="1" i="1" lang="en-US" sz="2800" u="none" cap="none" strike="noStrike">
                <a:solidFill>
                  <a:schemeClr val="dk1"/>
                </a:solidFill>
                <a:latin typeface="Times New Roman"/>
                <a:ea typeface="Times New Roman"/>
                <a:cs typeface="Times New Roman"/>
                <a:sym typeface="Times New Roman"/>
              </a:rPr>
              <a:t>   </a:t>
            </a:r>
            <a:r>
              <a:rPr b="1" i="0" lang="en-US" sz="2800" u="sng" cap="none" strike="noStrike">
                <a:solidFill>
                  <a:srgbClr val="009900"/>
                </a:solidFill>
                <a:latin typeface="Times New Roman"/>
                <a:ea typeface="Times New Roman"/>
                <a:cs typeface="Times New Roman"/>
                <a:sym typeface="Times New Roman"/>
              </a:rPr>
              <a:t>110</a:t>
            </a:r>
            <a:r>
              <a:rPr b="0" i="0" lang="en-US" sz="2800" u="none" cap="none" strike="noStrike">
                <a:solidFill>
                  <a:schemeClr val="dk1"/>
                </a:solidFill>
                <a:latin typeface="Times New Roman"/>
                <a:ea typeface="Times New Roman"/>
                <a:cs typeface="Times New Roman"/>
                <a:sym typeface="Times New Roman"/>
              </a:rPr>
              <a:t>00001 10000011 00011011 11111111</a:t>
            </a:r>
            <a:endParaRPr/>
          </a:p>
          <a:p>
            <a:pPr indent="0" lvl="0" marL="0" marR="0" rtl="0" algn="just">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c.</a:t>
            </a:r>
            <a:r>
              <a:rPr b="1" i="1" lang="en-US" sz="2800" u="none" cap="none" strike="noStrike">
                <a:solidFill>
                  <a:schemeClr val="dk1"/>
                </a:solidFill>
                <a:latin typeface="Times New Roman"/>
                <a:ea typeface="Times New Roman"/>
                <a:cs typeface="Times New Roman"/>
                <a:sym typeface="Times New Roman"/>
              </a:rPr>
              <a:t>   </a:t>
            </a:r>
            <a:r>
              <a:rPr b="1" i="0" lang="en-US" sz="2800" u="sng" cap="none" strike="noStrike">
                <a:solidFill>
                  <a:srgbClr val="009900"/>
                </a:solidFill>
                <a:latin typeface="Times New Roman"/>
                <a:ea typeface="Times New Roman"/>
                <a:cs typeface="Times New Roman"/>
                <a:sym typeface="Times New Roman"/>
              </a:rPr>
              <a:t>14</a:t>
            </a:r>
            <a:r>
              <a:rPr b="0" i="0" lang="en-US" sz="2800" u="none" cap="none" strike="noStrike">
                <a:solidFill>
                  <a:schemeClr val="dk1"/>
                </a:solidFill>
                <a:latin typeface="Times New Roman"/>
                <a:ea typeface="Times New Roman"/>
                <a:cs typeface="Times New Roman"/>
                <a:sym typeface="Times New Roman"/>
              </a:rPr>
              <a:t>.23.120.8</a:t>
            </a:r>
            <a:endParaRPr/>
          </a:p>
          <a:p>
            <a:pPr indent="0" lvl="0" marL="0" marR="0" rtl="0" algn="just">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d.</a:t>
            </a:r>
            <a:r>
              <a:rPr b="1" i="1" lang="en-US" sz="2800" u="none" cap="none" strike="noStrike">
                <a:solidFill>
                  <a:schemeClr val="dk1"/>
                </a:solidFill>
                <a:latin typeface="Times New Roman"/>
                <a:ea typeface="Times New Roman"/>
                <a:cs typeface="Times New Roman"/>
                <a:sym typeface="Times New Roman"/>
              </a:rPr>
              <a:t>   </a:t>
            </a:r>
            <a:r>
              <a:rPr b="1" i="0" lang="en-US" sz="2800" u="sng" cap="none" strike="noStrike">
                <a:solidFill>
                  <a:srgbClr val="009900"/>
                </a:solidFill>
                <a:latin typeface="Times New Roman"/>
                <a:ea typeface="Times New Roman"/>
                <a:cs typeface="Times New Roman"/>
                <a:sym typeface="Times New Roman"/>
              </a:rPr>
              <a:t>252</a:t>
            </a:r>
            <a:r>
              <a:rPr b="0" i="0" lang="en-US" sz="2800" u="none" cap="none" strike="noStrike">
                <a:solidFill>
                  <a:schemeClr val="dk1"/>
                </a:solidFill>
                <a:latin typeface="Times New Roman"/>
                <a:ea typeface="Times New Roman"/>
                <a:cs typeface="Times New Roman"/>
                <a:sym typeface="Times New Roman"/>
              </a:rPr>
              <a:t>.5.15.111</a:t>
            </a:r>
            <a:endParaRPr/>
          </a:p>
        </p:txBody>
      </p:sp>
      <p:sp>
        <p:nvSpPr>
          <p:cNvPr id="264" name="Google Shape;264;p20"/>
          <p:cNvSpPr txBox="1"/>
          <p:nvPr/>
        </p:nvSpPr>
        <p:spPr>
          <a:xfrm>
            <a:off x="1143000" y="0"/>
            <a:ext cx="24876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u="none" cap="none" strike="noStrike">
                <a:solidFill>
                  <a:schemeClr val="hlink"/>
                </a:solidFill>
                <a:latin typeface="Times New Roman"/>
                <a:ea typeface="Times New Roman"/>
                <a:cs typeface="Times New Roman"/>
                <a:sym typeface="Times New Roman"/>
              </a:rPr>
              <a:t>Example 19.4</a:t>
            </a:r>
            <a:endParaRPr/>
          </a:p>
        </p:txBody>
      </p:sp>
      <p:sp>
        <p:nvSpPr>
          <p:cNvPr id="265" name="Google Shape;265;p20"/>
          <p:cNvSpPr/>
          <p:nvPr/>
        </p:nvSpPr>
        <p:spPr>
          <a:xfrm>
            <a:off x="1143000" y="3657600"/>
            <a:ext cx="7696200" cy="3108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a.</a:t>
            </a:r>
            <a:r>
              <a:rPr b="1" i="1" lang="en-US" sz="2800" u="none" cap="none" strike="noStrike">
                <a:solidFill>
                  <a:schemeClr val="dk1"/>
                </a:solidFill>
                <a:latin typeface="Times New Roman"/>
                <a:ea typeface="Times New Roman"/>
                <a:cs typeface="Times New Roman"/>
                <a:sym typeface="Times New Roman"/>
              </a:rPr>
              <a:t> The first bit is 0. This is a class A address.</a:t>
            </a:r>
            <a:endParaRPr/>
          </a:p>
          <a:p>
            <a:pPr indent="0" lvl="0" marL="0" marR="0" rtl="0" algn="l">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b.</a:t>
            </a:r>
            <a:r>
              <a:rPr b="1" i="1" lang="en-US" sz="2800" u="none" cap="none" strike="noStrike">
                <a:solidFill>
                  <a:schemeClr val="dk1"/>
                </a:solidFill>
                <a:latin typeface="Times New Roman"/>
                <a:ea typeface="Times New Roman"/>
                <a:cs typeface="Times New Roman"/>
                <a:sym typeface="Times New Roman"/>
              </a:rPr>
              <a:t> The first 2 bits are 1; the third bit is 0. This is a class C</a:t>
            </a:r>
            <a:br>
              <a:rPr b="1" i="1" lang="en-US" sz="2800" u="none" cap="none" strike="noStrike">
                <a:solidFill>
                  <a:schemeClr val="dk1"/>
                </a:solidFill>
                <a:latin typeface="Times New Roman"/>
                <a:ea typeface="Times New Roman"/>
                <a:cs typeface="Times New Roman"/>
                <a:sym typeface="Times New Roman"/>
              </a:rPr>
            </a:br>
            <a:r>
              <a:rPr b="1" i="1" lang="en-US" sz="2800" u="none" cap="none" strike="noStrike">
                <a:solidFill>
                  <a:schemeClr val="dk1"/>
                </a:solidFill>
                <a:latin typeface="Times New Roman"/>
                <a:ea typeface="Times New Roman"/>
                <a:cs typeface="Times New Roman"/>
                <a:sym typeface="Times New Roman"/>
              </a:rPr>
              <a:t>     address.</a:t>
            </a:r>
            <a:endParaRPr/>
          </a:p>
          <a:p>
            <a:pPr indent="0" lvl="0" marL="0" marR="0" rtl="0" algn="l">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c.</a:t>
            </a:r>
            <a:r>
              <a:rPr b="1" i="1" lang="en-US" sz="2800" u="none" cap="none" strike="noStrike">
                <a:solidFill>
                  <a:schemeClr val="dk1"/>
                </a:solidFill>
                <a:latin typeface="Times New Roman"/>
                <a:ea typeface="Times New Roman"/>
                <a:cs typeface="Times New Roman"/>
                <a:sym typeface="Times New Roman"/>
              </a:rPr>
              <a:t> The first byte is 14; the class is A.</a:t>
            </a:r>
            <a:endParaRPr/>
          </a:p>
          <a:p>
            <a:pPr indent="0" lvl="0" marL="0" marR="0" rtl="0" algn="l">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d.</a:t>
            </a:r>
            <a:r>
              <a:rPr b="1" i="1" lang="en-US" sz="2800" u="none" cap="none" strike="noStrike">
                <a:solidFill>
                  <a:schemeClr val="dk1"/>
                </a:solidFill>
                <a:latin typeface="Times New Roman"/>
                <a:ea typeface="Times New Roman"/>
                <a:cs typeface="Times New Roman"/>
                <a:sym typeface="Times New Roman"/>
              </a:rPr>
              <a:t> The first byte is 252; the class is 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1"/>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19.</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272" name="Google Shape;272;p21"/>
          <p:cNvSpPr txBox="1"/>
          <p:nvPr/>
        </p:nvSpPr>
        <p:spPr>
          <a:xfrm>
            <a:off x="533400" y="1828800"/>
            <a:ext cx="79676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Table 19.1  </a:t>
            </a:r>
            <a:r>
              <a:rPr b="1" i="1" lang="en-US" sz="2000" u="none" cap="none" strike="noStrike">
                <a:solidFill>
                  <a:schemeClr val="dk1"/>
                </a:solidFill>
                <a:latin typeface="Times New Roman"/>
                <a:ea typeface="Times New Roman"/>
                <a:cs typeface="Times New Roman"/>
                <a:sym typeface="Times New Roman"/>
              </a:rPr>
              <a:t>Number of blocks and block size in classful IPv4 addressing</a:t>
            </a:r>
            <a:endParaRPr/>
          </a:p>
        </p:txBody>
      </p:sp>
      <p:pic>
        <p:nvPicPr>
          <p:cNvPr id="273" name="Google Shape;273;p21"/>
          <p:cNvPicPr preferRelativeResize="0"/>
          <p:nvPr/>
        </p:nvPicPr>
        <p:blipFill rotWithShape="1">
          <a:blip r:embed="rId3">
            <a:alphaModFix/>
          </a:blip>
          <a:srcRect b="0" l="0" r="0" t="0"/>
          <a:stretch/>
        </p:blipFill>
        <p:spPr>
          <a:xfrm>
            <a:off x="508000" y="2293938"/>
            <a:ext cx="8026400" cy="23542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2"/>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19.</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280" name="Google Shape;280;p22"/>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1" name="Google Shape;281;p22"/>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2" name="Google Shape;282;p22"/>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3" name="Google Shape;283;p22"/>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4" name="Google Shape;284;p22"/>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5" name="Google Shape;285;p22"/>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6" name="Google Shape;286;p22"/>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287" name="Google Shape;287;p22"/>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288" name="Google Shape;288;p22"/>
          <p:cNvCxnSpPr/>
          <p:nvPr/>
        </p:nvCxnSpPr>
        <p:spPr>
          <a:xfrm>
            <a:off x="458788" y="3962400"/>
            <a:ext cx="8153400" cy="0"/>
          </a:xfrm>
          <a:prstGeom prst="straightConnector1">
            <a:avLst/>
          </a:prstGeom>
          <a:noFill/>
          <a:ln cap="flat" cmpd="sng" w="76200">
            <a:solidFill>
              <a:srgbClr val="009900"/>
            </a:solidFill>
            <a:prstDash val="solid"/>
            <a:round/>
            <a:headEnd len="med" w="med" type="none"/>
            <a:tailEnd len="med" w="med" type="none"/>
          </a:ln>
        </p:spPr>
      </p:cxnSp>
      <p:sp>
        <p:nvSpPr>
          <p:cNvPr id="289" name="Google Shape;289;p22"/>
          <p:cNvSpPr/>
          <p:nvPr/>
        </p:nvSpPr>
        <p:spPr>
          <a:xfrm>
            <a:off x="495300" y="2759075"/>
            <a:ext cx="8077200" cy="106680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In classful addressing, a large part of the available addresses were wasted.</a:t>
            </a:r>
            <a:endParaRPr/>
          </a:p>
        </p:txBody>
      </p:sp>
      <p:grpSp>
        <p:nvGrpSpPr>
          <p:cNvPr id="290" name="Google Shape;290;p22"/>
          <p:cNvGrpSpPr/>
          <p:nvPr/>
        </p:nvGrpSpPr>
        <p:grpSpPr>
          <a:xfrm>
            <a:off x="457200" y="1981200"/>
            <a:ext cx="1143000" cy="566738"/>
            <a:chOff x="1200" y="1248"/>
            <a:chExt cx="720" cy="357"/>
          </a:xfrm>
        </p:grpSpPr>
        <p:pic>
          <p:nvPicPr>
            <p:cNvPr id="291" name="Google Shape;291;p22"/>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92" name="Google Shape;292;p22"/>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19.</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299" name="Google Shape;299;p23"/>
          <p:cNvSpPr txBox="1"/>
          <p:nvPr/>
        </p:nvSpPr>
        <p:spPr>
          <a:xfrm>
            <a:off x="533400" y="2209800"/>
            <a:ext cx="56197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Table 19.2  </a:t>
            </a:r>
            <a:r>
              <a:rPr b="1" i="1" lang="en-US" sz="2000" u="none" cap="none" strike="noStrike">
                <a:solidFill>
                  <a:schemeClr val="dk1"/>
                </a:solidFill>
                <a:latin typeface="Times New Roman"/>
                <a:ea typeface="Times New Roman"/>
                <a:cs typeface="Times New Roman"/>
                <a:sym typeface="Times New Roman"/>
              </a:rPr>
              <a:t>Default masks for classful addressing</a:t>
            </a:r>
            <a:endParaRPr/>
          </a:p>
        </p:txBody>
      </p:sp>
      <p:pic>
        <p:nvPicPr>
          <p:cNvPr id="300" name="Google Shape;300;p23"/>
          <p:cNvPicPr preferRelativeResize="0"/>
          <p:nvPr/>
        </p:nvPicPr>
        <p:blipFill rotWithShape="1">
          <a:blip r:embed="rId3">
            <a:alphaModFix/>
          </a:blip>
          <a:srcRect b="0" l="0" r="0" t="0"/>
          <a:stretch/>
        </p:blipFill>
        <p:spPr>
          <a:xfrm>
            <a:off x="395288" y="2722563"/>
            <a:ext cx="8291512" cy="16208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4"/>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19.</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307" name="Google Shape;307;p24"/>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08" name="Google Shape;308;p24"/>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09" name="Google Shape;309;p24"/>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10" name="Google Shape;310;p24"/>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11" name="Google Shape;311;p24"/>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12" name="Google Shape;312;p24"/>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13" name="Google Shape;313;p24"/>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314" name="Google Shape;314;p24"/>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15" name="Google Shape;315;p24"/>
          <p:cNvCxnSpPr/>
          <p:nvPr/>
        </p:nvCxnSpPr>
        <p:spPr>
          <a:xfrm>
            <a:off x="458788" y="4419600"/>
            <a:ext cx="8153400" cy="0"/>
          </a:xfrm>
          <a:prstGeom prst="straightConnector1">
            <a:avLst/>
          </a:prstGeom>
          <a:noFill/>
          <a:ln cap="flat" cmpd="sng" w="76200">
            <a:solidFill>
              <a:srgbClr val="009900"/>
            </a:solidFill>
            <a:prstDash val="solid"/>
            <a:round/>
            <a:headEnd len="med" w="med" type="none"/>
            <a:tailEnd len="med" w="med" type="none"/>
          </a:ln>
        </p:spPr>
      </p:cxnSp>
      <p:sp>
        <p:nvSpPr>
          <p:cNvPr id="316" name="Google Shape;316;p24"/>
          <p:cNvSpPr/>
          <p:nvPr/>
        </p:nvSpPr>
        <p:spPr>
          <a:xfrm>
            <a:off x="495300" y="2759075"/>
            <a:ext cx="8077200" cy="1554163"/>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Classful addressing, which is almost obsolete, is replaced with classless addressing.</a:t>
            </a:r>
            <a:endParaRPr/>
          </a:p>
        </p:txBody>
      </p:sp>
      <p:grpSp>
        <p:nvGrpSpPr>
          <p:cNvPr id="317" name="Google Shape;317;p24"/>
          <p:cNvGrpSpPr/>
          <p:nvPr/>
        </p:nvGrpSpPr>
        <p:grpSpPr>
          <a:xfrm>
            <a:off x="457200" y="1981200"/>
            <a:ext cx="1143000" cy="566738"/>
            <a:chOff x="1200" y="1248"/>
            <a:chExt cx="720" cy="357"/>
          </a:xfrm>
        </p:grpSpPr>
        <p:pic>
          <p:nvPicPr>
            <p:cNvPr id="318" name="Google Shape;318;p2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19" name="Google Shape;319;p24"/>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5"/>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19.</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326" name="Google Shape;326;p25"/>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27" name="Google Shape;327;p25"/>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28" name="Google Shape;328;p25"/>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29" name="Google Shape;329;p25"/>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30" name="Google Shape;330;p25"/>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31" name="Google Shape;331;p25"/>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32" name="Google Shape;332;p25"/>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333" name="Google Shape;333;p25"/>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34" name="Google Shape;334;p25"/>
          <p:cNvCxnSpPr/>
          <p:nvPr/>
        </p:nvCxnSpPr>
        <p:spPr>
          <a:xfrm>
            <a:off x="458788" y="5410200"/>
            <a:ext cx="8153400" cy="0"/>
          </a:xfrm>
          <a:prstGeom prst="straightConnector1">
            <a:avLst/>
          </a:prstGeom>
          <a:noFill/>
          <a:ln cap="flat" cmpd="sng" w="76200">
            <a:solidFill>
              <a:srgbClr val="009900"/>
            </a:solidFill>
            <a:prstDash val="solid"/>
            <a:round/>
            <a:headEnd len="med" w="med" type="none"/>
            <a:tailEnd len="med" w="med" type="none"/>
          </a:ln>
        </p:spPr>
      </p:cxnSp>
      <p:sp>
        <p:nvSpPr>
          <p:cNvPr id="335" name="Google Shape;335;p25"/>
          <p:cNvSpPr/>
          <p:nvPr/>
        </p:nvSpPr>
        <p:spPr>
          <a:xfrm>
            <a:off x="495300" y="2759075"/>
            <a:ext cx="8077200" cy="2528888"/>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In IPv4 addressing, a block of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addresses can be defined as</a:t>
            </a:r>
            <a:endParaRPr/>
          </a:p>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x.y.z.t /</a:t>
            </a:r>
            <a:r>
              <a:rPr b="0" i="1" lang="en-US" sz="1800" u="none" cap="none" strike="noStrike">
                <a:solidFill>
                  <a:schemeClr val="dk1"/>
                </a:solidFill>
                <a:latin typeface="Calibri"/>
                <a:ea typeface="Calibri"/>
                <a:cs typeface="Calibri"/>
                <a:sym typeface="Calibri"/>
              </a:rPr>
              <a:t>n</a:t>
            </a:r>
            <a:endParaRPr/>
          </a:p>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in which x.y.z.t defines one of the addresses and the /</a:t>
            </a:r>
            <a:r>
              <a:rPr b="0" i="1" lang="en-US" sz="1800" u="none" cap="none" strike="noStrike">
                <a:solidFill>
                  <a:schemeClr val="dk1"/>
                </a:solidFill>
                <a:latin typeface="Calibri"/>
                <a:ea typeface="Calibri"/>
                <a:cs typeface="Calibri"/>
                <a:sym typeface="Calibri"/>
              </a:rPr>
              <a:t>n</a:t>
            </a:r>
            <a:r>
              <a:rPr b="0" i="0" lang="en-US" sz="1800" u="none" cap="none" strike="noStrike">
                <a:solidFill>
                  <a:schemeClr val="dk1"/>
                </a:solidFill>
                <a:latin typeface="Calibri"/>
                <a:ea typeface="Calibri"/>
                <a:cs typeface="Calibri"/>
                <a:sym typeface="Calibri"/>
              </a:rPr>
              <a:t> defines the mask.</a:t>
            </a:r>
            <a:endParaRPr/>
          </a:p>
        </p:txBody>
      </p:sp>
      <p:grpSp>
        <p:nvGrpSpPr>
          <p:cNvPr id="336" name="Google Shape;336;p25"/>
          <p:cNvGrpSpPr/>
          <p:nvPr/>
        </p:nvGrpSpPr>
        <p:grpSpPr>
          <a:xfrm>
            <a:off x="457200" y="1981200"/>
            <a:ext cx="1143000" cy="566738"/>
            <a:chOff x="1200" y="1248"/>
            <a:chExt cx="720" cy="357"/>
          </a:xfrm>
        </p:grpSpPr>
        <p:pic>
          <p:nvPicPr>
            <p:cNvPr id="337" name="Google Shape;337;p25"/>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38" name="Google Shape;338;p25"/>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6"/>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19.</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345" name="Google Shape;345;p26"/>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46" name="Google Shape;346;p26"/>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47" name="Google Shape;347;p26"/>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48" name="Google Shape;348;p26"/>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49" name="Google Shape;349;p26"/>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50" name="Google Shape;350;p26"/>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51" name="Google Shape;351;p26"/>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352" name="Google Shape;352;p26"/>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53" name="Google Shape;353;p26"/>
          <p:cNvCxnSpPr/>
          <p:nvPr/>
        </p:nvCxnSpPr>
        <p:spPr>
          <a:xfrm>
            <a:off x="458788" y="4419600"/>
            <a:ext cx="8153400" cy="0"/>
          </a:xfrm>
          <a:prstGeom prst="straightConnector1">
            <a:avLst/>
          </a:prstGeom>
          <a:noFill/>
          <a:ln cap="flat" cmpd="sng" w="76200">
            <a:solidFill>
              <a:srgbClr val="009900"/>
            </a:solidFill>
            <a:prstDash val="solid"/>
            <a:round/>
            <a:headEnd len="med" w="med" type="none"/>
            <a:tailEnd len="med" w="med" type="none"/>
          </a:ln>
        </p:spPr>
      </p:cxnSp>
      <p:sp>
        <p:nvSpPr>
          <p:cNvPr id="354" name="Google Shape;354;p26"/>
          <p:cNvSpPr/>
          <p:nvPr/>
        </p:nvSpPr>
        <p:spPr>
          <a:xfrm>
            <a:off x="495300" y="2759075"/>
            <a:ext cx="8077200" cy="1554163"/>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The first address in the block can be found by setting the rightmost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32 − </a:t>
            </a:r>
            <a:r>
              <a:rPr b="0" i="1" lang="en-US" sz="1800" u="none" cap="none" strike="noStrike">
                <a:solidFill>
                  <a:schemeClr val="dk1"/>
                </a:solidFill>
                <a:latin typeface="Calibri"/>
                <a:ea typeface="Calibri"/>
                <a:cs typeface="Calibri"/>
                <a:sym typeface="Calibri"/>
              </a:rPr>
              <a:t>n</a:t>
            </a:r>
            <a:r>
              <a:rPr b="0" i="0" lang="en-US" sz="1800" u="none" cap="none" strike="noStrike">
                <a:solidFill>
                  <a:schemeClr val="dk1"/>
                </a:solidFill>
                <a:latin typeface="Calibri"/>
                <a:ea typeface="Calibri"/>
                <a:cs typeface="Calibri"/>
                <a:sym typeface="Calibri"/>
              </a:rPr>
              <a:t> bits to 0s.</a:t>
            </a:r>
            <a:endParaRPr/>
          </a:p>
        </p:txBody>
      </p:sp>
      <p:grpSp>
        <p:nvGrpSpPr>
          <p:cNvPr id="355" name="Google Shape;355;p26"/>
          <p:cNvGrpSpPr/>
          <p:nvPr/>
        </p:nvGrpSpPr>
        <p:grpSpPr>
          <a:xfrm>
            <a:off x="457200" y="1981200"/>
            <a:ext cx="1143000" cy="566738"/>
            <a:chOff x="1200" y="1248"/>
            <a:chExt cx="720" cy="357"/>
          </a:xfrm>
        </p:grpSpPr>
        <p:pic>
          <p:nvPicPr>
            <p:cNvPr id="356" name="Google Shape;356;p26"/>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57" name="Google Shape;357;p26"/>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19.</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364" name="Google Shape;364;p27"/>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65" name="Google Shape;365;p27"/>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66" name="Google Shape;366;p27"/>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67" name="Google Shape;367;p27"/>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68" name="Google Shape;368;p27"/>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69" name="Google Shape;369;p27"/>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70" name="Google Shape;370;p27"/>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71" name="Google Shape;371;p27"/>
          <p:cNvSpPr/>
          <p:nvPr/>
        </p:nvSpPr>
        <p:spPr>
          <a:xfrm>
            <a:off x="228600" y="1143000"/>
            <a:ext cx="8686800" cy="52165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1" lang="en-US" sz="2800" u="none" cap="none" strike="noStrike">
                <a:solidFill>
                  <a:schemeClr val="dk1"/>
                </a:solidFill>
                <a:latin typeface="Times New Roman"/>
                <a:ea typeface="Times New Roman"/>
                <a:cs typeface="Times New Roman"/>
                <a:sym typeface="Times New Roman"/>
              </a:rPr>
              <a:t>A block of addresses is granted to a small organization. We know that one of the addresses is 205.16.37.39/28. What is the first address in the block?</a:t>
            </a:r>
            <a:endParaRPr/>
          </a:p>
          <a:p>
            <a:pPr indent="0" lvl="0" marL="0" marR="0" rtl="0" algn="just">
              <a:spcBef>
                <a:spcPts val="0"/>
              </a:spcBef>
              <a:spcAft>
                <a:spcPts val="0"/>
              </a:spcAft>
              <a:buNone/>
            </a:pPr>
            <a:r>
              <a:t/>
            </a:r>
            <a:endParaRPr b="0" i="1" sz="28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0" i="1" lang="en-US" sz="2800" u="none" cap="none" strike="noStrike">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0" i="1" lang="en-US" sz="2800" u="none" cap="none" strike="noStrike">
                <a:solidFill>
                  <a:schemeClr val="dk1"/>
                </a:solidFill>
                <a:latin typeface="Times New Roman"/>
                <a:ea typeface="Times New Roman"/>
                <a:cs typeface="Times New Roman"/>
                <a:sym typeface="Times New Roman"/>
              </a:rPr>
              <a:t>The binary representation of the given address is</a:t>
            </a:r>
            <a:endParaRPr/>
          </a:p>
          <a:p>
            <a:pPr indent="0" lvl="0" marL="0" marR="0" rtl="0" algn="ctr">
              <a:spcBef>
                <a:spcPts val="0"/>
              </a:spcBef>
              <a:spcAft>
                <a:spcPts val="0"/>
              </a:spcAft>
              <a:buNone/>
            </a:pPr>
            <a:r>
              <a:rPr b="0" i="1" lang="en-US" sz="2800" u="none" cap="none" strike="noStrike">
                <a:solidFill>
                  <a:schemeClr val="folHlink"/>
                </a:solidFill>
                <a:latin typeface="Times New Roman"/>
                <a:ea typeface="Times New Roman"/>
                <a:cs typeface="Times New Roman"/>
                <a:sym typeface="Times New Roman"/>
              </a:rPr>
              <a:t>11001101   00010000   00100101   00100111</a:t>
            </a:r>
            <a:endParaRPr/>
          </a:p>
          <a:p>
            <a:pPr indent="0" lvl="0" marL="0" marR="0" rtl="0" algn="l">
              <a:spcBef>
                <a:spcPts val="0"/>
              </a:spcBef>
              <a:spcAft>
                <a:spcPts val="0"/>
              </a:spcAft>
              <a:buNone/>
            </a:pPr>
            <a:r>
              <a:rPr b="0" i="1" lang="en-US" sz="2800" u="none" cap="none" strike="noStrike">
                <a:solidFill>
                  <a:schemeClr val="dk1"/>
                </a:solidFill>
                <a:latin typeface="Times New Roman"/>
                <a:ea typeface="Times New Roman"/>
                <a:cs typeface="Times New Roman"/>
                <a:sym typeface="Times New Roman"/>
              </a:rPr>
              <a:t>If we set 32−28 rightmost bits to 0, we get </a:t>
            </a:r>
            <a:endParaRPr/>
          </a:p>
          <a:p>
            <a:pPr indent="0" lvl="0" marL="0" marR="0" rtl="0" algn="ctr">
              <a:spcBef>
                <a:spcPts val="0"/>
              </a:spcBef>
              <a:spcAft>
                <a:spcPts val="0"/>
              </a:spcAft>
              <a:buNone/>
            </a:pPr>
            <a:r>
              <a:rPr i="1" lang="en-US" sz="2800">
                <a:solidFill>
                  <a:schemeClr val="folHlink"/>
                </a:solidFill>
                <a:latin typeface="Times New Roman"/>
                <a:ea typeface="Times New Roman"/>
                <a:cs typeface="Times New Roman"/>
                <a:sym typeface="Times New Roman"/>
              </a:rPr>
              <a:t>11001101    00010000    00100101   0010000</a:t>
            </a:r>
            <a:r>
              <a:rPr i="1" lang="en-US" sz="2800">
                <a:solidFill>
                  <a:schemeClr val="dk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i="1" lang="en-US" sz="2800">
                <a:solidFill>
                  <a:schemeClr val="dk1"/>
                </a:solidFill>
                <a:latin typeface="Times New Roman"/>
                <a:ea typeface="Times New Roman"/>
                <a:cs typeface="Times New Roman"/>
                <a:sym typeface="Times New Roman"/>
              </a:rPr>
              <a:t>or </a:t>
            </a:r>
            <a:br>
              <a:rPr i="1" lang="en-US" sz="2800">
                <a:solidFill>
                  <a:schemeClr val="dk1"/>
                </a:solidFill>
                <a:latin typeface="Times New Roman"/>
                <a:ea typeface="Times New Roman"/>
                <a:cs typeface="Times New Roman"/>
                <a:sym typeface="Times New Roman"/>
              </a:rPr>
            </a:br>
            <a:r>
              <a:rPr i="1" lang="en-US" sz="2800">
                <a:solidFill>
                  <a:schemeClr val="folHlink"/>
                </a:solidFill>
                <a:latin typeface="Times New Roman"/>
                <a:ea typeface="Times New Roman"/>
                <a:cs typeface="Times New Roman"/>
                <a:sym typeface="Times New Roman"/>
              </a:rPr>
              <a:t>205.16.37.32</a:t>
            </a:r>
            <a:r>
              <a:rPr i="1" lang="en-US" sz="28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i="1" lang="en-US" sz="2800">
                <a:solidFill>
                  <a:schemeClr val="dk1"/>
                </a:solidFill>
                <a:latin typeface="Times New Roman"/>
                <a:ea typeface="Times New Roman"/>
                <a:cs typeface="Times New Roman"/>
                <a:sym typeface="Times New Roman"/>
              </a:rPr>
              <a:t>This is actually the block shown in Figure 19.3.</a:t>
            </a:r>
            <a:endParaRPr/>
          </a:p>
        </p:txBody>
      </p:sp>
      <p:sp>
        <p:nvSpPr>
          <p:cNvPr id="372" name="Google Shape;372;p27"/>
          <p:cNvSpPr txBox="1"/>
          <p:nvPr/>
        </p:nvSpPr>
        <p:spPr>
          <a:xfrm>
            <a:off x="1143000" y="0"/>
            <a:ext cx="24876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u="none">
                <a:solidFill>
                  <a:schemeClr val="hlink"/>
                </a:solidFill>
                <a:latin typeface="Times New Roman"/>
                <a:ea typeface="Times New Roman"/>
                <a:cs typeface="Times New Roman"/>
                <a:sym typeface="Times New Roman"/>
              </a:rPr>
              <a:t>Example 19.6</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8"/>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19.</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379" name="Google Shape;379;p28"/>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0" name="Google Shape;380;p28"/>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1" name="Google Shape;381;p28"/>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2" name="Google Shape;382;p28"/>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3" name="Google Shape;383;p28"/>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4" name="Google Shape;384;p28"/>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5" name="Google Shape;385;p28"/>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386" name="Google Shape;386;p28"/>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87" name="Google Shape;387;p28"/>
          <p:cNvCxnSpPr/>
          <p:nvPr/>
        </p:nvCxnSpPr>
        <p:spPr>
          <a:xfrm>
            <a:off x="458788" y="4419600"/>
            <a:ext cx="8153400" cy="0"/>
          </a:xfrm>
          <a:prstGeom prst="straightConnector1">
            <a:avLst/>
          </a:prstGeom>
          <a:noFill/>
          <a:ln cap="flat" cmpd="sng" w="76200">
            <a:solidFill>
              <a:srgbClr val="009900"/>
            </a:solidFill>
            <a:prstDash val="solid"/>
            <a:round/>
            <a:headEnd len="med" w="med" type="none"/>
            <a:tailEnd len="med" w="med" type="none"/>
          </a:ln>
        </p:spPr>
      </p:cxnSp>
      <p:sp>
        <p:nvSpPr>
          <p:cNvPr id="388" name="Google Shape;388;p28"/>
          <p:cNvSpPr/>
          <p:nvPr/>
        </p:nvSpPr>
        <p:spPr>
          <a:xfrm>
            <a:off x="495300" y="2759075"/>
            <a:ext cx="8077200" cy="1554163"/>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The last address in the block can be found by setting the rightmost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32 − n bits to 1s.</a:t>
            </a:r>
            <a:endParaRPr/>
          </a:p>
        </p:txBody>
      </p:sp>
      <p:grpSp>
        <p:nvGrpSpPr>
          <p:cNvPr id="389" name="Google Shape;389;p28"/>
          <p:cNvGrpSpPr/>
          <p:nvPr/>
        </p:nvGrpSpPr>
        <p:grpSpPr>
          <a:xfrm>
            <a:off x="457200" y="1981200"/>
            <a:ext cx="1143000" cy="566738"/>
            <a:chOff x="1200" y="1248"/>
            <a:chExt cx="720" cy="357"/>
          </a:xfrm>
        </p:grpSpPr>
        <p:pic>
          <p:nvPicPr>
            <p:cNvPr id="390" name="Google Shape;390;p28"/>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91" name="Google Shape;391;p28"/>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9"/>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19.</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398" name="Google Shape;398;p29"/>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99" name="Google Shape;399;p29"/>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00" name="Google Shape;400;p29"/>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01" name="Google Shape;401;p29"/>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02" name="Google Shape;402;p29"/>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03" name="Google Shape;403;p29"/>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04" name="Google Shape;404;p29"/>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05" name="Google Shape;405;p29"/>
          <p:cNvSpPr/>
          <p:nvPr/>
        </p:nvSpPr>
        <p:spPr>
          <a:xfrm>
            <a:off x="228600" y="1143000"/>
            <a:ext cx="8686800" cy="43624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Find the last address for the block in Example 19.6.</a:t>
            </a:r>
            <a:endParaRPr/>
          </a:p>
          <a:p>
            <a:pPr indent="0" lvl="0" marL="0" marR="0" rtl="0" algn="just">
              <a:spcBef>
                <a:spcPts val="0"/>
              </a:spcBef>
              <a:spcAft>
                <a:spcPts val="0"/>
              </a:spcAft>
              <a:buNone/>
            </a:pPr>
            <a:r>
              <a:t/>
            </a:r>
            <a:endParaRPr i="1"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1" lang="en-US" sz="2800">
                <a:solidFill>
                  <a:schemeClr val="hlink"/>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i="1" lang="en-US" sz="2800">
                <a:solidFill>
                  <a:schemeClr val="dk1"/>
                </a:solidFill>
                <a:latin typeface="Times New Roman"/>
                <a:ea typeface="Times New Roman"/>
                <a:cs typeface="Times New Roman"/>
                <a:sym typeface="Times New Roman"/>
              </a:rPr>
              <a:t>The binary representation of the given address is</a:t>
            </a:r>
            <a:endParaRPr/>
          </a:p>
          <a:p>
            <a:pPr indent="0" lvl="0" marL="0" marR="0" rtl="0" algn="ctr">
              <a:spcBef>
                <a:spcPts val="0"/>
              </a:spcBef>
              <a:spcAft>
                <a:spcPts val="0"/>
              </a:spcAft>
              <a:buNone/>
            </a:pPr>
            <a:r>
              <a:rPr i="1" lang="en-US" sz="2800">
                <a:solidFill>
                  <a:schemeClr val="folHlink"/>
                </a:solidFill>
                <a:latin typeface="Times New Roman"/>
                <a:ea typeface="Times New Roman"/>
                <a:cs typeface="Times New Roman"/>
                <a:sym typeface="Times New Roman"/>
              </a:rPr>
              <a:t>11001101    00010000    00100101    00100111</a:t>
            </a:r>
            <a:endParaRPr/>
          </a:p>
          <a:p>
            <a:pPr indent="0" lvl="0" marL="0" marR="0" rtl="0" algn="l">
              <a:spcBef>
                <a:spcPts val="0"/>
              </a:spcBef>
              <a:spcAft>
                <a:spcPts val="0"/>
              </a:spcAft>
              <a:buNone/>
            </a:pPr>
            <a:r>
              <a:rPr i="1" lang="en-US" sz="2800">
                <a:solidFill>
                  <a:schemeClr val="dk1"/>
                </a:solidFill>
                <a:latin typeface="Times New Roman"/>
                <a:ea typeface="Times New Roman"/>
                <a:cs typeface="Times New Roman"/>
                <a:sym typeface="Times New Roman"/>
              </a:rPr>
              <a:t>If we set 32 − 28 rightmost bits to 1, we get </a:t>
            </a:r>
            <a:endParaRPr/>
          </a:p>
          <a:p>
            <a:pPr indent="0" lvl="0" marL="0" marR="0" rtl="0" algn="ctr">
              <a:spcBef>
                <a:spcPts val="0"/>
              </a:spcBef>
              <a:spcAft>
                <a:spcPts val="0"/>
              </a:spcAft>
              <a:buNone/>
            </a:pPr>
            <a:r>
              <a:rPr i="1" lang="en-US" sz="2800">
                <a:solidFill>
                  <a:schemeClr val="folHlink"/>
                </a:solidFill>
                <a:latin typeface="Times New Roman"/>
                <a:ea typeface="Times New Roman"/>
                <a:cs typeface="Times New Roman"/>
                <a:sym typeface="Times New Roman"/>
              </a:rPr>
              <a:t>11001101 00010000 00100101 00101111</a:t>
            </a:r>
            <a:r>
              <a:rPr i="1" lang="en-US" sz="2800">
                <a:solidFill>
                  <a:schemeClr val="dk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i="1" lang="en-US" sz="2800">
                <a:solidFill>
                  <a:schemeClr val="dk1"/>
                </a:solidFill>
                <a:latin typeface="Times New Roman"/>
                <a:ea typeface="Times New Roman"/>
                <a:cs typeface="Times New Roman"/>
                <a:sym typeface="Times New Roman"/>
              </a:rPr>
              <a:t>or </a:t>
            </a:r>
            <a:endParaRPr/>
          </a:p>
          <a:p>
            <a:pPr indent="0" lvl="0" marL="0" marR="0" rtl="0" algn="ctr">
              <a:spcBef>
                <a:spcPts val="0"/>
              </a:spcBef>
              <a:spcAft>
                <a:spcPts val="0"/>
              </a:spcAft>
              <a:buNone/>
            </a:pPr>
            <a:r>
              <a:rPr i="1" lang="en-US" sz="2800">
                <a:solidFill>
                  <a:schemeClr val="folHlink"/>
                </a:solidFill>
                <a:latin typeface="Times New Roman"/>
                <a:ea typeface="Times New Roman"/>
                <a:cs typeface="Times New Roman"/>
                <a:sym typeface="Times New Roman"/>
              </a:rPr>
              <a:t>205.16.37.47</a:t>
            </a:r>
            <a:endParaRPr/>
          </a:p>
          <a:p>
            <a:pPr indent="0" lvl="0" marL="0" marR="0" rtl="0" algn="l">
              <a:spcBef>
                <a:spcPts val="0"/>
              </a:spcBef>
              <a:spcAft>
                <a:spcPts val="0"/>
              </a:spcAft>
              <a:buNone/>
            </a:pPr>
            <a:r>
              <a:rPr i="1" lang="en-US" sz="2800">
                <a:solidFill>
                  <a:schemeClr val="dk1"/>
                </a:solidFill>
                <a:latin typeface="Times New Roman"/>
                <a:ea typeface="Times New Roman"/>
                <a:cs typeface="Times New Roman"/>
                <a:sym typeface="Times New Roman"/>
              </a:rPr>
              <a:t>This is actually the block shown in Figure 19.3.</a:t>
            </a:r>
            <a:endParaRPr/>
          </a:p>
        </p:txBody>
      </p:sp>
      <p:sp>
        <p:nvSpPr>
          <p:cNvPr id="406" name="Google Shape;406;p29"/>
          <p:cNvSpPr txBox="1"/>
          <p:nvPr/>
        </p:nvSpPr>
        <p:spPr>
          <a:xfrm>
            <a:off x="1143000" y="0"/>
            <a:ext cx="24876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Example 19.7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IPv4 Address ,address space </a:t>
            </a:r>
            <a:endParaRPr/>
          </a:p>
        </p:txBody>
      </p:sp>
      <p:sp>
        <p:nvSpPr>
          <p:cNvPr id="109" name="Google Shape;109;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t>The IPv4 addresses are unique and universal.</a:t>
            </a:r>
            <a:endParaRPr/>
          </a:p>
          <a:p>
            <a:pPr indent="-171450" lvl="0" marL="171450" rtl="0" algn="l">
              <a:lnSpc>
                <a:spcPct val="90000"/>
              </a:lnSpc>
              <a:spcBef>
                <a:spcPts val="750"/>
              </a:spcBef>
              <a:spcAft>
                <a:spcPts val="0"/>
              </a:spcAft>
              <a:buClr>
                <a:schemeClr val="dk1"/>
              </a:buClr>
              <a:buSzPts val="2400"/>
              <a:buChar char="•"/>
            </a:pPr>
            <a:r>
              <a:rPr lang="en-US" sz="2400"/>
              <a:t>An IPv4 address is 32 bits long.</a:t>
            </a:r>
            <a:endParaRPr/>
          </a:p>
          <a:p>
            <a:pPr indent="-171450" lvl="1" marL="514350" rtl="0" algn="l">
              <a:lnSpc>
                <a:spcPct val="90000"/>
              </a:lnSpc>
              <a:spcBef>
                <a:spcPts val="375"/>
              </a:spcBef>
              <a:spcAft>
                <a:spcPts val="0"/>
              </a:spcAft>
              <a:buClr>
                <a:schemeClr val="dk1"/>
              </a:buClr>
              <a:buSzPts val="2400"/>
              <a:buChar char="•"/>
            </a:pPr>
            <a:r>
              <a:rPr lang="en-US" sz="2400"/>
              <a:t>The address space of IPv4 is 2</a:t>
            </a:r>
            <a:r>
              <a:rPr baseline="30000" lang="en-US" sz="2400"/>
              <a:t>32</a:t>
            </a:r>
            <a:r>
              <a:rPr lang="en-US" sz="2400"/>
              <a:t> (4,294,967,296)</a:t>
            </a:r>
            <a:endParaRPr/>
          </a:p>
          <a:p>
            <a:pPr indent="-171450" lvl="1" marL="514350" rtl="0" algn="l">
              <a:lnSpc>
                <a:spcPct val="90000"/>
              </a:lnSpc>
              <a:spcBef>
                <a:spcPts val="375"/>
              </a:spcBef>
              <a:spcAft>
                <a:spcPts val="0"/>
              </a:spcAft>
              <a:buClr>
                <a:schemeClr val="dk1"/>
              </a:buClr>
              <a:buSzPts val="2400"/>
              <a:buChar char="•"/>
            </a:pPr>
            <a:r>
              <a:rPr lang="en-US" sz="2400"/>
              <a:t>Notation.</a:t>
            </a:r>
            <a:endParaRPr/>
          </a:p>
          <a:p>
            <a:pPr indent="-171450" lvl="2" marL="857250" rtl="0" algn="l">
              <a:lnSpc>
                <a:spcPct val="90000"/>
              </a:lnSpc>
              <a:spcBef>
                <a:spcPts val="375"/>
              </a:spcBef>
              <a:spcAft>
                <a:spcPts val="0"/>
              </a:spcAft>
              <a:buClr>
                <a:schemeClr val="dk1"/>
              </a:buClr>
              <a:buSzPts val="2400"/>
              <a:buChar char="•"/>
            </a:pPr>
            <a:r>
              <a:rPr lang="en-US" sz="2400"/>
              <a:t>Binary notation</a:t>
            </a:r>
            <a:endParaRPr/>
          </a:p>
          <a:p>
            <a:pPr indent="-171450" lvl="2" marL="857250" rtl="0" algn="l">
              <a:lnSpc>
                <a:spcPct val="90000"/>
              </a:lnSpc>
              <a:spcBef>
                <a:spcPts val="375"/>
              </a:spcBef>
              <a:spcAft>
                <a:spcPts val="0"/>
              </a:spcAft>
              <a:buClr>
                <a:schemeClr val="dk1"/>
              </a:buClr>
              <a:buSzPts val="2400"/>
              <a:buChar char="•"/>
            </a:pPr>
            <a:r>
              <a:rPr lang="en-US" sz="2400"/>
              <a:t>Dotted-decimal notation</a:t>
            </a:r>
            <a:endParaRPr/>
          </a:p>
          <a:p>
            <a:pPr indent="-19050" lvl="1" marL="514350" rtl="0" algn="l">
              <a:lnSpc>
                <a:spcPct val="90000"/>
              </a:lnSpc>
              <a:spcBef>
                <a:spcPts val="375"/>
              </a:spcBef>
              <a:spcAft>
                <a:spcPts val="0"/>
              </a:spcAft>
              <a:buClr>
                <a:schemeClr val="dk1"/>
              </a:buClr>
              <a:buSzPts val="2400"/>
              <a:buNone/>
            </a:pPr>
            <a:r>
              <a:t/>
            </a:r>
            <a:endParaRPr sz="2400"/>
          </a:p>
          <a:p>
            <a:pPr indent="-19050" lvl="0" marL="171450" rtl="0" algn="l">
              <a:lnSpc>
                <a:spcPct val="90000"/>
              </a:lnSpc>
              <a:spcBef>
                <a:spcPts val="750"/>
              </a:spcBef>
              <a:spcAft>
                <a:spcPts val="0"/>
              </a:spcAft>
              <a:buClr>
                <a:schemeClr val="dk1"/>
              </a:buClr>
              <a:buSzPts val="2400"/>
              <a:buNone/>
            </a:pPr>
            <a:r>
              <a:t/>
            </a:r>
            <a:endParaRPr sz="2400"/>
          </a:p>
          <a:p>
            <a:pPr indent="-19050" lvl="0" marL="171450" rtl="0" algn="l">
              <a:lnSpc>
                <a:spcPct val="90000"/>
              </a:lnSpc>
              <a:spcBef>
                <a:spcPts val="750"/>
              </a:spcBef>
              <a:spcAft>
                <a:spcPts val="0"/>
              </a:spcAft>
              <a:buClr>
                <a:schemeClr val="dk1"/>
              </a:buClr>
              <a:buSzPts val="2400"/>
              <a:buNone/>
            </a:pPr>
            <a:r>
              <a:t/>
            </a:r>
            <a:endParaRPr sz="2400"/>
          </a:p>
          <a:p>
            <a:pPr indent="-19050" lvl="0" marL="171450" rtl="0" algn="l">
              <a:lnSpc>
                <a:spcPct val="90000"/>
              </a:lnSpc>
              <a:spcBef>
                <a:spcPts val="750"/>
              </a:spcBef>
              <a:spcAft>
                <a:spcPts val="0"/>
              </a:spcAft>
              <a:buClr>
                <a:schemeClr val="dk1"/>
              </a:buClr>
              <a:buSzPts val="2400"/>
              <a:buNone/>
            </a:pPr>
            <a:r>
              <a:t/>
            </a:r>
            <a:endParaRPr sz="2400"/>
          </a:p>
          <a:p>
            <a:pPr indent="-171450" lvl="0" marL="171450" rtl="0" algn="l">
              <a:lnSpc>
                <a:spcPct val="90000"/>
              </a:lnSpc>
              <a:spcBef>
                <a:spcPts val="750"/>
              </a:spcBef>
              <a:spcAft>
                <a:spcPts val="0"/>
              </a:spcAft>
              <a:buClr>
                <a:schemeClr val="dk1"/>
              </a:buClr>
              <a:buSzPts val="2400"/>
              <a:buFont typeface="Noto Sans Symbols"/>
              <a:buNone/>
            </a:pPr>
            <a:r>
              <a:t/>
            </a:r>
            <a:endParaRPr sz="2400"/>
          </a:p>
          <a:p>
            <a:pPr indent="-19050" lvl="0" marL="171450" rtl="0" algn="l">
              <a:lnSpc>
                <a:spcPct val="90000"/>
              </a:lnSpc>
              <a:spcBef>
                <a:spcPts val="750"/>
              </a:spcBef>
              <a:spcAft>
                <a:spcPts val="0"/>
              </a:spcAft>
              <a:buClr>
                <a:schemeClr val="dk1"/>
              </a:buClr>
              <a:buSzPts val="2400"/>
              <a:buNone/>
            </a:pPr>
            <a:r>
              <a:t/>
            </a:r>
            <a:endParaRPr sz="2400"/>
          </a:p>
          <a:p>
            <a:pPr indent="-19050" lvl="0" marL="171450" rtl="0" algn="l">
              <a:lnSpc>
                <a:spcPct val="90000"/>
              </a:lnSpc>
              <a:spcBef>
                <a:spcPts val="750"/>
              </a:spcBef>
              <a:spcAft>
                <a:spcPts val="0"/>
              </a:spcAft>
              <a:buClr>
                <a:schemeClr val="dk1"/>
              </a:buClr>
              <a:buSzPts val="2400"/>
              <a:buNone/>
            </a:pPr>
            <a:r>
              <a:t/>
            </a:r>
            <a:endParaRPr sz="2400"/>
          </a:p>
        </p:txBody>
      </p:sp>
      <p:sp>
        <p:nvSpPr>
          <p:cNvPr id="110" name="Google Shape;110;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i="0" lang="en-US" sz="1200" u="none" cap="none" strike="noStrike">
                <a:solidFill>
                  <a:srgbClr val="B5A788"/>
                </a:solidFill>
                <a:latin typeface="Arial"/>
                <a:ea typeface="Arial"/>
                <a:cs typeface="Arial"/>
                <a:sym typeface="Arial"/>
              </a:rPr>
              <a:t>19.</a:t>
            </a:r>
            <a:fld id="{00000000-1234-1234-1234-123412341234}" type="slidenum">
              <a:rPr b="1" baseline="-25000" i="0" lang="en-US" sz="1200" u="none" cap="none" strike="noStrike">
                <a:solidFill>
                  <a:srgbClr val="B5A788"/>
                </a:solidFill>
                <a:latin typeface="Arial"/>
                <a:ea typeface="Arial"/>
                <a:cs typeface="Arial"/>
                <a:sym typeface="Arial"/>
              </a:rPr>
              <a:t>‹#›</a:t>
            </a:fld>
            <a:endParaRPr b="1" baseline="-25000" i="0" sz="1200" u="none" cap="none" strike="noStrike">
              <a:solidFill>
                <a:srgbClr val="B5A788"/>
              </a:solidFill>
              <a:latin typeface="Arial"/>
              <a:ea typeface="Arial"/>
              <a:cs typeface="Arial"/>
              <a:sym typeface="Arial"/>
            </a:endParaRPr>
          </a:p>
        </p:txBody>
      </p:sp>
      <p:pic>
        <p:nvPicPr>
          <p:cNvPr id="111" name="Google Shape;111;p3"/>
          <p:cNvPicPr preferRelativeResize="0"/>
          <p:nvPr/>
        </p:nvPicPr>
        <p:blipFill rotWithShape="1">
          <a:blip r:embed="rId3">
            <a:alphaModFix/>
          </a:blip>
          <a:srcRect b="15935" l="1157" r="1615" t="4945"/>
          <a:stretch/>
        </p:blipFill>
        <p:spPr>
          <a:xfrm>
            <a:off x="1619672" y="4509120"/>
            <a:ext cx="5715000" cy="1089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0"/>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19.</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413" name="Google Shape;413;p30"/>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14" name="Google Shape;414;p30"/>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15" name="Google Shape;415;p30"/>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16" name="Google Shape;416;p30"/>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17" name="Google Shape;417;p30"/>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18" name="Google Shape;418;p30"/>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19" name="Google Shape;419;p30"/>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420" name="Google Shape;420;p30"/>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421" name="Google Shape;421;p30"/>
          <p:cNvCxnSpPr/>
          <p:nvPr/>
        </p:nvCxnSpPr>
        <p:spPr>
          <a:xfrm>
            <a:off x="458788" y="4419600"/>
            <a:ext cx="8153400" cy="0"/>
          </a:xfrm>
          <a:prstGeom prst="straightConnector1">
            <a:avLst/>
          </a:prstGeom>
          <a:noFill/>
          <a:ln cap="flat" cmpd="sng" w="76200">
            <a:solidFill>
              <a:srgbClr val="009900"/>
            </a:solidFill>
            <a:prstDash val="solid"/>
            <a:round/>
            <a:headEnd len="med" w="med" type="none"/>
            <a:tailEnd len="med" w="med" type="none"/>
          </a:ln>
        </p:spPr>
      </p:cxnSp>
      <p:sp>
        <p:nvSpPr>
          <p:cNvPr id="422" name="Google Shape;422;p30"/>
          <p:cNvSpPr/>
          <p:nvPr/>
        </p:nvSpPr>
        <p:spPr>
          <a:xfrm>
            <a:off x="495300" y="2759075"/>
            <a:ext cx="8077200" cy="1554163"/>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The number of addresses in the block can be found by using the formula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a:t>
            </a:r>
            <a:r>
              <a:rPr baseline="30000" lang="en-US" sz="1800">
                <a:solidFill>
                  <a:schemeClr val="dk1"/>
                </a:solidFill>
                <a:latin typeface="Calibri"/>
                <a:ea typeface="Calibri"/>
                <a:cs typeface="Calibri"/>
                <a:sym typeface="Calibri"/>
              </a:rPr>
              <a:t>32−n</a:t>
            </a:r>
            <a:r>
              <a:rPr lang="en-US" sz="1800">
                <a:solidFill>
                  <a:schemeClr val="dk1"/>
                </a:solidFill>
                <a:latin typeface="Calibri"/>
                <a:ea typeface="Calibri"/>
                <a:cs typeface="Calibri"/>
                <a:sym typeface="Calibri"/>
              </a:rPr>
              <a:t>.</a:t>
            </a:r>
            <a:endParaRPr/>
          </a:p>
        </p:txBody>
      </p:sp>
      <p:grpSp>
        <p:nvGrpSpPr>
          <p:cNvPr id="423" name="Google Shape;423;p30"/>
          <p:cNvGrpSpPr/>
          <p:nvPr/>
        </p:nvGrpSpPr>
        <p:grpSpPr>
          <a:xfrm>
            <a:off x="457200" y="1981200"/>
            <a:ext cx="1143000" cy="566738"/>
            <a:chOff x="1200" y="1248"/>
            <a:chExt cx="720" cy="357"/>
          </a:xfrm>
        </p:grpSpPr>
        <p:pic>
          <p:nvPicPr>
            <p:cNvPr id="424" name="Google Shape;424;p30"/>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425" name="Google Shape;425;p30"/>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1"/>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19.</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432" name="Google Shape;432;p31"/>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33" name="Google Shape;433;p31"/>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34" name="Google Shape;434;p31"/>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35" name="Google Shape;435;p31"/>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36" name="Google Shape;436;p31"/>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37" name="Google Shape;437;p31"/>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38" name="Google Shape;438;p31"/>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39" name="Google Shape;439;p31"/>
          <p:cNvSpPr/>
          <p:nvPr/>
        </p:nvSpPr>
        <p:spPr>
          <a:xfrm>
            <a:off x="228600" y="1143000"/>
            <a:ext cx="8686800" cy="5191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Find the number of addresses in Example 19.6.</a:t>
            </a:r>
            <a:endParaRPr/>
          </a:p>
        </p:txBody>
      </p:sp>
      <p:sp>
        <p:nvSpPr>
          <p:cNvPr id="440" name="Google Shape;440;p31"/>
          <p:cNvSpPr txBox="1"/>
          <p:nvPr/>
        </p:nvSpPr>
        <p:spPr>
          <a:xfrm>
            <a:off x="1143000" y="0"/>
            <a:ext cx="24876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Example 19.8</a:t>
            </a:r>
            <a:endParaRPr/>
          </a:p>
        </p:txBody>
      </p:sp>
      <p:sp>
        <p:nvSpPr>
          <p:cNvPr id="441" name="Google Shape;441;p31"/>
          <p:cNvSpPr/>
          <p:nvPr/>
        </p:nvSpPr>
        <p:spPr>
          <a:xfrm>
            <a:off x="228600" y="2057400"/>
            <a:ext cx="8686800" cy="13731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The value of n is 28, which means that number</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of addresses is 2 </a:t>
            </a:r>
            <a:r>
              <a:rPr baseline="30000" i="1" lang="en-US" sz="2800">
                <a:solidFill>
                  <a:schemeClr val="dk1"/>
                </a:solidFill>
                <a:latin typeface="Times New Roman"/>
                <a:ea typeface="Times New Roman"/>
                <a:cs typeface="Times New Roman"/>
                <a:sym typeface="Times New Roman"/>
              </a:rPr>
              <a:t>32−28</a:t>
            </a:r>
            <a:r>
              <a:rPr i="1" lang="en-US" sz="2800">
                <a:solidFill>
                  <a:schemeClr val="dk1"/>
                </a:solidFill>
                <a:latin typeface="Times New Roman"/>
                <a:ea typeface="Times New Roman"/>
                <a:cs typeface="Times New Roman"/>
                <a:sym typeface="Times New Roman"/>
              </a:rPr>
              <a:t> or 16.</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2"/>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19.</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448" name="Google Shape;448;p32"/>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49" name="Google Shape;449;p32"/>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50" name="Google Shape;450;p32"/>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51" name="Google Shape;451;p32"/>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52" name="Google Shape;452;p32"/>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53" name="Google Shape;453;p32"/>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54" name="Google Shape;454;p32"/>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55" name="Google Shape;455;p32"/>
          <p:cNvSpPr/>
          <p:nvPr/>
        </p:nvSpPr>
        <p:spPr>
          <a:xfrm>
            <a:off x="228600" y="914400"/>
            <a:ext cx="8686800" cy="56435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Another way to find the first address, the last address, and the number of addresses is to represent the mask as a 32-bit binary (or 8-digit hexadecimal) number. This is particularly useful when we are writing a program to find these pieces of information. In Example 19.5 the /28 can be represented as </a:t>
            </a:r>
            <a:endParaRPr/>
          </a:p>
          <a:p>
            <a:pPr indent="0" lvl="0" marL="0" marR="0" rtl="0" algn="ctr">
              <a:spcBef>
                <a:spcPts val="0"/>
              </a:spcBef>
              <a:spcAft>
                <a:spcPts val="0"/>
              </a:spcAft>
              <a:buNone/>
            </a:pPr>
            <a:r>
              <a:rPr i="1" lang="en-US" sz="2800">
                <a:solidFill>
                  <a:schemeClr val="folHlink"/>
                </a:solidFill>
                <a:latin typeface="Times New Roman"/>
                <a:ea typeface="Times New Roman"/>
                <a:cs typeface="Times New Roman"/>
                <a:sym typeface="Times New Roman"/>
              </a:rPr>
              <a:t>11111111  11111111  11111111  11110000</a:t>
            </a:r>
            <a:r>
              <a:rPr i="1" lang="en-US" sz="2800">
                <a:solidFill>
                  <a:schemeClr val="dk1"/>
                </a:solidFill>
                <a:latin typeface="Times New Roman"/>
                <a:ea typeface="Times New Roman"/>
                <a:cs typeface="Times New Roman"/>
                <a:sym typeface="Times New Roman"/>
              </a:rPr>
              <a:t> </a:t>
            </a:r>
            <a:endParaRPr/>
          </a:p>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(twenty-eight 1s and four 0s). </a:t>
            </a:r>
            <a:endParaRPr/>
          </a:p>
          <a:p>
            <a:pPr indent="0" lvl="0" marL="0" marR="0" rtl="0" algn="just">
              <a:spcBef>
                <a:spcPts val="0"/>
              </a:spcBef>
              <a:spcAft>
                <a:spcPts val="0"/>
              </a:spcAft>
              <a:buNone/>
            </a:pPr>
            <a:r>
              <a:t/>
            </a:r>
            <a:endParaRPr i="1" sz="2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Find</a:t>
            </a:r>
            <a:endParaRPr/>
          </a:p>
          <a:p>
            <a:pPr indent="0" lvl="0" marL="0"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a.</a:t>
            </a:r>
            <a:r>
              <a:rPr i="1" lang="en-US" sz="2800">
                <a:solidFill>
                  <a:schemeClr val="dk1"/>
                </a:solidFill>
                <a:latin typeface="Times New Roman"/>
                <a:ea typeface="Times New Roman"/>
                <a:cs typeface="Times New Roman"/>
                <a:sym typeface="Times New Roman"/>
              </a:rPr>
              <a:t> The first address</a:t>
            </a:r>
            <a:endParaRPr/>
          </a:p>
          <a:p>
            <a:pPr indent="0" lvl="0" marL="0"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b.</a:t>
            </a:r>
            <a:r>
              <a:rPr i="1" lang="en-US" sz="2800">
                <a:solidFill>
                  <a:schemeClr val="dk1"/>
                </a:solidFill>
                <a:latin typeface="Times New Roman"/>
                <a:ea typeface="Times New Roman"/>
                <a:cs typeface="Times New Roman"/>
                <a:sym typeface="Times New Roman"/>
              </a:rPr>
              <a:t> The last address</a:t>
            </a:r>
            <a:endParaRPr/>
          </a:p>
          <a:p>
            <a:pPr indent="0" lvl="0" marL="0"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c.</a:t>
            </a:r>
            <a:r>
              <a:rPr i="1" lang="en-US" sz="2800">
                <a:solidFill>
                  <a:schemeClr val="dk1"/>
                </a:solidFill>
                <a:latin typeface="Times New Roman"/>
                <a:ea typeface="Times New Roman"/>
                <a:cs typeface="Times New Roman"/>
                <a:sym typeface="Times New Roman"/>
              </a:rPr>
              <a:t> The number of addresses.</a:t>
            </a:r>
            <a:endParaRPr/>
          </a:p>
        </p:txBody>
      </p:sp>
      <p:sp>
        <p:nvSpPr>
          <p:cNvPr id="456" name="Google Shape;456;p32"/>
          <p:cNvSpPr txBox="1"/>
          <p:nvPr/>
        </p:nvSpPr>
        <p:spPr>
          <a:xfrm>
            <a:off x="1143000" y="0"/>
            <a:ext cx="24876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Example 19.9</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3"/>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19.</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463" name="Google Shape;463;p33"/>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64" name="Google Shape;464;p33"/>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65" name="Google Shape;465;p33"/>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66" name="Google Shape;466;p33"/>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67" name="Google Shape;467;p33"/>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68" name="Google Shape;468;p33"/>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69" name="Google Shape;469;p33"/>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70" name="Google Shape;470;p33"/>
          <p:cNvSpPr/>
          <p:nvPr/>
        </p:nvSpPr>
        <p:spPr>
          <a:xfrm>
            <a:off x="228600" y="1295400"/>
            <a:ext cx="8686800" cy="22272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a.</a:t>
            </a:r>
            <a:r>
              <a:rPr i="1" lang="en-US" sz="2800">
                <a:solidFill>
                  <a:schemeClr val="dk1"/>
                </a:solidFill>
                <a:latin typeface="Times New Roman"/>
                <a:ea typeface="Times New Roman"/>
                <a:cs typeface="Times New Roman"/>
                <a:sym typeface="Times New Roman"/>
              </a:rPr>
              <a:t> The first address can be found by ANDing the given</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addresses with the mask. ANDing here is done bit by</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bit. The result of ANDing 2 bits is 1 if both bits are 1s;</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the result is 0 otherwise.</a:t>
            </a:r>
            <a:endParaRPr/>
          </a:p>
        </p:txBody>
      </p:sp>
      <p:sp>
        <p:nvSpPr>
          <p:cNvPr id="471" name="Google Shape;471;p33"/>
          <p:cNvSpPr txBox="1"/>
          <p:nvPr/>
        </p:nvSpPr>
        <p:spPr>
          <a:xfrm>
            <a:off x="1143000" y="0"/>
            <a:ext cx="4529138"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Example 19.9 (continued)</a:t>
            </a:r>
            <a:endParaRPr/>
          </a:p>
        </p:txBody>
      </p:sp>
      <p:pic>
        <p:nvPicPr>
          <p:cNvPr id="472" name="Google Shape;472;p33"/>
          <p:cNvPicPr preferRelativeResize="0"/>
          <p:nvPr/>
        </p:nvPicPr>
        <p:blipFill rotWithShape="1">
          <a:blip r:embed="rId3">
            <a:alphaModFix/>
          </a:blip>
          <a:srcRect b="0" l="0" r="0" t="0"/>
          <a:stretch/>
        </p:blipFill>
        <p:spPr>
          <a:xfrm>
            <a:off x="728663" y="3857625"/>
            <a:ext cx="8034337" cy="1323975"/>
          </a:xfrm>
          <a:prstGeom prst="rect">
            <a:avLst/>
          </a:prstGeom>
          <a:noFill/>
          <a:ln cap="flat" cmpd="thickThin" w="57150">
            <a:solidFill>
              <a:schemeClr val="folHlink"/>
            </a:solidFill>
            <a:prstDash val="solid"/>
            <a:miter lim="800000"/>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4"/>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19.</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479" name="Google Shape;479;p34"/>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80" name="Google Shape;480;p34"/>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81" name="Google Shape;481;p34"/>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82" name="Google Shape;482;p34"/>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83" name="Google Shape;483;p34"/>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84" name="Google Shape;484;p34"/>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85" name="Google Shape;485;p34"/>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486" name="Google Shape;486;p34"/>
          <p:cNvSpPr/>
          <p:nvPr/>
        </p:nvSpPr>
        <p:spPr>
          <a:xfrm>
            <a:off x="228600" y="1143000"/>
            <a:ext cx="8686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b.</a:t>
            </a:r>
            <a:r>
              <a:rPr i="1" lang="en-US" sz="2800">
                <a:solidFill>
                  <a:schemeClr val="dk1"/>
                </a:solidFill>
                <a:latin typeface="Times New Roman"/>
                <a:ea typeface="Times New Roman"/>
                <a:cs typeface="Times New Roman"/>
                <a:sym typeface="Times New Roman"/>
              </a:rPr>
              <a:t> The last address can be found by ORing the given</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addresses with the complement of the mask. ORing</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here is done bit by bit. The result of ORing 2 bits is 0 if</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both bits are 0s; the result is 1 otherwise. The</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complement of a number is found by changing each 1</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to 0 and each 0 to 1.</a:t>
            </a:r>
            <a:endParaRPr/>
          </a:p>
        </p:txBody>
      </p:sp>
      <p:sp>
        <p:nvSpPr>
          <p:cNvPr id="487" name="Google Shape;487;p34"/>
          <p:cNvSpPr txBox="1"/>
          <p:nvPr/>
        </p:nvSpPr>
        <p:spPr>
          <a:xfrm>
            <a:off x="1143000" y="0"/>
            <a:ext cx="4529138"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Example 19.9 (continued)</a:t>
            </a:r>
            <a:endParaRPr/>
          </a:p>
        </p:txBody>
      </p:sp>
      <p:pic>
        <p:nvPicPr>
          <p:cNvPr id="488" name="Google Shape;488;p34"/>
          <p:cNvPicPr preferRelativeResize="0"/>
          <p:nvPr/>
        </p:nvPicPr>
        <p:blipFill rotWithShape="1">
          <a:blip r:embed="rId3">
            <a:alphaModFix/>
          </a:blip>
          <a:srcRect b="0" l="0" r="0" t="0"/>
          <a:stretch/>
        </p:blipFill>
        <p:spPr>
          <a:xfrm>
            <a:off x="228600" y="4086225"/>
            <a:ext cx="8702675" cy="1323975"/>
          </a:xfrm>
          <a:prstGeom prst="rect">
            <a:avLst/>
          </a:prstGeom>
          <a:noFill/>
          <a:ln cap="flat" cmpd="thickThin" w="57150">
            <a:solidFill>
              <a:schemeClr val="folHlink"/>
            </a:solidFill>
            <a:prstDash val="solid"/>
            <a:miter lim="800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5"/>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19.</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495" name="Google Shape;495;p35"/>
          <p:cNvCxnSpPr/>
          <p:nvPr/>
        </p:nvCxnSpPr>
        <p:spPr>
          <a:xfrm>
            <a:off x="152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496" name="Google Shape;496;p35"/>
          <p:cNvCxnSpPr/>
          <p:nvPr/>
        </p:nvCxnSpPr>
        <p:spPr>
          <a:xfrm>
            <a:off x="152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497" name="Google Shape;497;p35"/>
          <p:cNvSpPr txBox="1"/>
          <p:nvPr/>
        </p:nvSpPr>
        <p:spPr>
          <a:xfrm>
            <a:off x="304800" y="381000"/>
            <a:ext cx="74961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19.4  </a:t>
            </a:r>
            <a:r>
              <a:rPr b="1" i="1" lang="en-US" sz="2000">
                <a:solidFill>
                  <a:schemeClr val="dk1"/>
                </a:solidFill>
                <a:latin typeface="Times New Roman"/>
                <a:ea typeface="Times New Roman"/>
                <a:cs typeface="Times New Roman"/>
                <a:sym typeface="Times New Roman"/>
              </a:rPr>
              <a:t>A network configuration for the block 205.16.37.32/28</a:t>
            </a:r>
            <a:endParaRPr/>
          </a:p>
        </p:txBody>
      </p:sp>
      <p:cxnSp>
        <p:nvCxnSpPr>
          <p:cNvPr id="498" name="Google Shape;498;p35"/>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499" name="Google Shape;499;p35"/>
          <p:cNvPicPr preferRelativeResize="0"/>
          <p:nvPr/>
        </p:nvPicPr>
        <p:blipFill rotWithShape="1">
          <a:blip r:embed="rId3">
            <a:alphaModFix/>
          </a:blip>
          <a:srcRect b="0" l="0" r="0" t="0"/>
          <a:stretch/>
        </p:blipFill>
        <p:spPr>
          <a:xfrm>
            <a:off x="304800" y="2286000"/>
            <a:ext cx="8016875" cy="2279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6"/>
          <p:cNvSpPr txBox="1"/>
          <p:nvPr>
            <p:ph idx="12" type="sldNum"/>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19.</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506" name="Google Shape;506;p36"/>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507" name="Google Shape;507;p36"/>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508" name="Google Shape;508;p36"/>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509" name="Google Shape;509;p36"/>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510" name="Google Shape;510;p36"/>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511" name="Google Shape;511;p36"/>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512" name="Google Shape;512;p36"/>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513" name="Google Shape;513;p36"/>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514" name="Google Shape;514;p36"/>
          <p:cNvCxnSpPr/>
          <p:nvPr/>
        </p:nvCxnSpPr>
        <p:spPr>
          <a:xfrm>
            <a:off x="458788" y="5410200"/>
            <a:ext cx="8153400" cy="0"/>
          </a:xfrm>
          <a:prstGeom prst="straightConnector1">
            <a:avLst/>
          </a:prstGeom>
          <a:noFill/>
          <a:ln cap="flat" cmpd="sng" w="76200">
            <a:solidFill>
              <a:srgbClr val="009900"/>
            </a:solidFill>
            <a:prstDash val="solid"/>
            <a:round/>
            <a:headEnd len="med" w="med" type="none"/>
            <a:tailEnd len="med" w="med" type="none"/>
          </a:ln>
        </p:spPr>
      </p:cxnSp>
      <p:sp>
        <p:nvSpPr>
          <p:cNvPr id="515" name="Google Shape;515;p36"/>
          <p:cNvSpPr/>
          <p:nvPr/>
        </p:nvSpPr>
        <p:spPr>
          <a:xfrm>
            <a:off x="495300" y="2759075"/>
            <a:ext cx="8077200" cy="2528888"/>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The first address in a block is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normally not assigned to any device;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it is used as the network address that represents the organization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to the rest of the world.</a:t>
            </a:r>
            <a:endParaRPr/>
          </a:p>
        </p:txBody>
      </p:sp>
      <p:grpSp>
        <p:nvGrpSpPr>
          <p:cNvPr id="516" name="Google Shape;516;p36"/>
          <p:cNvGrpSpPr/>
          <p:nvPr/>
        </p:nvGrpSpPr>
        <p:grpSpPr>
          <a:xfrm>
            <a:off x="457200" y="1981200"/>
            <a:ext cx="1143000" cy="566738"/>
            <a:chOff x="1200" y="1248"/>
            <a:chExt cx="720" cy="357"/>
          </a:xfrm>
        </p:grpSpPr>
        <p:pic>
          <p:nvPicPr>
            <p:cNvPr id="517" name="Google Shape;517;p36"/>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518" name="Google Shape;518;p36"/>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Two level hierarchy - Three level hierarchy- subnet mask - Address aggregation- problem solving</a:t>
            </a:r>
            <a:r>
              <a:rPr lang="en-US"/>
              <a:t>.</a:t>
            </a:r>
            <a:endParaRPr/>
          </a:p>
        </p:txBody>
      </p:sp>
      <p:sp>
        <p:nvSpPr>
          <p:cNvPr id="524" name="Google Shape;524;p3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Hierarchy of IPv4 Addressing</a:t>
            </a:r>
            <a:endParaRPr/>
          </a:p>
        </p:txBody>
      </p:sp>
      <p:sp>
        <p:nvSpPr>
          <p:cNvPr id="530" name="Google Shape;530;p3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Each address in the block can be considered as a two-level hierarchical structure: the leftmost </a:t>
            </a:r>
            <a:r>
              <a:rPr i="1" lang="en-US"/>
              <a:t>n</a:t>
            </a:r>
            <a:r>
              <a:rPr lang="en-US"/>
              <a:t> bits (prefix) define </a:t>
            </a:r>
            <a:br>
              <a:rPr lang="en-US"/>
            </a:br>
            <a:r>
              <a:rPr lang="en-US"/>
              <a:t>the network; the rightmost 32 − </a:t>
            </a:r>
            <a:r>
              <a:rPr i="1" lang="en-US"/>
              <a:t>n</a:t>
            </a:r>
            <a:r>
              <a:rPr lang="en-US"/>
              <a:t> bits define the host.</a:t>
            </a:r>
            <a:endParaRPr/>
          </a:p>
          <a:p>
            <a:pPr indent="-171450" lvl="0" marL="171450" rtl="0" algn="l">
              <a:lnSpc>
                <a:spcPct val="90000"/>
              </a:lnSpc>
              <a:spcBef>
                <a:spcPts val="750"/>
              </a:spcBef>
              <a:spcAft>
                <a:spcPts val="0"/>
              </a:spcAft>
              <a:buClr>
                <a:schemeClr val="dk1"/>
              </a:buClr>
              <a:buSzPts val="2100"/>
              <a:buChar char="•"/>
            </a:pPr>
            <a:r>
              <a:rPr lang="en-US"/>
              <a:t>Why Hierarchy? </a:t>
            </a:r>
            <a:endParaRPr/>
          </a:p>
          <a:p>
            <a:pPr indent="-57150" lvl="1" marL="514350" rtl="0" algn="l">
              <a:lnSpc>
                <a:spcPct val="90000"/>
              </a:lnSpc>
              <a:spcBef>
                <a:spcPts val="375"/>
              </a:spcBef>
              <a:spcAft>
                <a:spcPts val="0"/>
              </a:spcAft>
              <a:buClr>
                <a:schemeClr val="dk1"/>
              </a:buClr>
              <a:buSzPts val="1800"/>
              <a:buNone/>
            </a:pPr>
            <a:r>
              <a:t/>
            </a:r>
            <a:endParaRPr/>
          </a:p>
          <a:p>
            <a:pPr indent="-38100" lvl="0" marL="171450" rtl="0" algn="l">
              <a:lnSpc>
                <a:spcPct val="90000"/>
              </a:lnSpc>
              <a:spcBef>
                <a:spcPts val="750"/>
              </a:spcBef>
              <a:spcAft>
                <a:spcPts val="0"/>
              </a:spcAft>
              <a:buClr>
                <a:schemeClr val="dk1"/>
              </a:buClr>
              <a:buSzPts val="2100"/>
              <a:buNone/>
            </a:pPr>
            <a:r>
              <a:t/>
            </a:r>
            <a:endParaRPr/>
          </a:p>
        </p:txBody>
      </p:sp>
      <p:sp>
        <p:nvSpPr>
          <p:cNvPr id="531" name="Google Shape;531;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lang="en-US" sz="1200">
                <a:solidFill>
                  <a:srgbClr val="B5A788"/>
                </a:solidFill>
                <a:latin typeface="Arial"/>
                <a:ea typeface="Arial"/>
                <a:cs typeface="Arial"/>
                <a:sym typeface="Arial"/>
              </a:rPr>
              <a:t>19.</a:t>
            </a:r>
            <a:fld id="{00000000-1234-1234-1234-123412341234}" type="slidenum">
              <a:rPr b="1" baseline="-25000" lang="en-US" sz="1200">
                <a:solidFill>
                  <a:srgbClr val="B5A788"/>
                </a:solidFill>
                <a:latin typeface="Arial"/>
                <a:ea typeface="Arial"/>
                <a:cs typeface="Arial"/>
                <a:sym typeface="Arial"/>
              </a:rPr>
              <a:t>‹#›</a:t>
            </a:fld>
            <a:endParaRPr b="1" baseline="-25000" sz="1200">
              <a:solidFill>
                <a:srgbClr val="B5A78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lang="en-US" sz="1200">
                <a:solidFill>
                  <a:srgbClr val="B5A788"/>
                </a:solidFill>
                <a:latin typeface="Arial"/>
                <a:ea typeface="Arial"/>
                <a:cs typeface="Arial"/>
                <a:sym typeface="Arial"/>
              </a:rPr>
              <a:t>19.</a:t>
            </a:r>
            <a:fld id="{00000000-1234-1234-1234-123412341234}" type="slidenum">
              <a:rPr b="1" baseline="-25000" lang="en-US" sz="1200">
                <a:solidFill>
                  <a:srgbClr val="B5A788"/>
                </a:solidFill>
                <a:latin typeface="Arial"/>
                <a:ea typeface="Arial"/>
                <a:cs typeface="Arial"/>
                <a:sym typeface="Arial"/>
              </a:rPr>
              <a:t>‹#›</a:t>
            </a:fld>
            <a:endParaRPr b="1" baseline="-25000" sz="1200">
              <a:solidFill>
                <a:srgbClr val="B5A788"/>
              </a:solidFill>
              <a:latin typeface="Arial"/>
              <a:ea typeface="Arial"/>
              <a:cs typeface="Arial"/>
              <a:sym typeface="Arial"/>
            </a:endParaRPr>
          </a:p>
        </p:txBody>
      </p:sp>
      <p:cxnSp>
        <p:nvCxnSpPr>
          <p:cNvPr id="538" name="Google Shape;538;p39"/>
          <p:cNvCxnSpPr/>
          <p:nvPr/>
        </p:nvCxnSpPr>
        <p:spPr>
          <a:xfrm>
            <a:off x="152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539" name="Google Shape;539;p39"/>
          <p:cNvCxnSpPr/>
          <p:nvPr/>
        </p:nvCxnSpPr>
        <p:spPr>
          <a:xfrm>
            <a:off x="152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540" name="Google Shape;540;p39"/>
          <p:cNvSpPr txBox="1"/>
          <p:nvPr/>
        </p:nvSpPr>
        <p:spPr>
          <a:xfrm>
            <a:off x="304800" y="381000"/>
            <a:ext cx="626903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19.5  </a:t>
            </a:r>
            <a:r>
              <a:rPr b="1" i="1" lang="en-US" sz="2000">
                <a:solidFill>
                  <a:schemeClr val="dk1"/>
                </a:solidFill>
                <a:latin typeface="Times New Roman"/>
                <a:ea typeface="Times New Roman"/>
                <a:cs typeface="Times New Roman"/>
                <a:sym typeface="Times New Roman"/>
              </a:rPr>
              <a:t>Two levels of hierarchy in an IPv4 address</a:t>
            </a:r>
            <a:endParaRPr/>
          </a:p>
        </p:txBody>
      </p:sp>
      <p:cxnSp>
        <p:nvCxnSpPr>
          <p:cNvPr id="541" name="Google Shape;541;p39"/>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542" name="Google Shape;542;p39"/>
          <p:cNvPicPr preferRelativeResize="0"/>
          <p:nvPr/>
        </p:nvPicPr>
        <p:blipFill rotWithShape="1">
          <a:blip r:embed="rId3">
            <a:alphaModFix/>
          </a:blip>
          <a:srcRect b="0" l="0" r="0" t="0"/>
          <a:stretch/>
        </p:blipFill>
        <p:spPr>
          <a:xfrm>
            <a:off x="1871663" y="2006600"/>
            <a:ext cx="5400675" cy="28432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IPv4</a:t>
            </a:r>
            <a:endParaRPr/>
          </a:p>
        </p:txBody>
      </p:sp>
      <p:sp>
        <p:nvSpPr>
          <p:cNvPr id="117" name="Google Shape;117;p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171450" lvl="0" marL="171450" rtl="0" algn="l">
              <a:lnSpc>
                <a:spcPct val="150000"/>
              </a:lnSpc>
              <a:spcBef>
                <a:spcPts val="0"/>
              </a:spcBef>
              <a:spcAft>
                <a:spcPts val="0"/>
              </a:spcAft>
              <a:buClr>
                <a:schemeClr val="dk1"/>
              </a:buClr>
              <a:buSzPts val="2400"/>
              <a:buChar char="•"/>
            </a:pPr>
            <a:r>
              <a:rPr lang="en-US" sz="2400"/>
              <a:t>32 bits long</a:t>
            </a:r>
            <a:endParaRPr/>
          </a:p>
          <a:p>
            <a:pPr indent="-171450" lvl="1" marL="514350" rtl="0" algn="l">
              <a:lnSpc>
                <a:spcPct val="150000"/>
              </a:lnSpc>
              <a:spcBef>
                <a:spcPts val="375"/>
              </a:spcBef>
              <a:spcAft>
                <a:spcPts val="0"/>
              </a:spcAft>
              <a:buClr>
                <a:schemeClr val="dk1"/>
              </a:buClr>
              <a:buSzPts val="2000"/>
              <a:buChar char="•"/>
            </a:pPr>
            <a:r>
              <a:rPr lang="en-US" sz="2000"/>
              <a:t>An </a:t>
            </a:r>
            <a:r>
              <a:rPr b="1" lang="en-US" sz="2000"/>
              <a:t>IPv4 address is a 32-bit address that </a:t>
            </a:r>
            <a:r>
              <a:rPr b="1" i="1" lang="en-US" sz="2000"/>
              <a:t>uniquely and universally defines the connection </a:t>
            </a:r>
            <a:r>
              <a:rPr lang="en-US" sz="2000"/>
              <a:t>of a device (for example, a computer or a router) to the Internet.</a:t>
            </a:r>
            <a:endParaRPr/>
          </a:p>
          <a:p>
            <a:pPr indent="-171450" lvl="0" marL="171450" rtl="0" algn="l">
              <a:lnSpc>
                <a:spcPct val="150000"/>
              </a:lnSpc>
              <a:spcBef>
                <a:spcPts val="750"/>
              </a:spcBef>
              <a:spcAft>
                <a:spcPts val="0"/>
              </a:spcAft>
              <a:buClr>
                <a:schemeClr val="dk1"/>
              </a:buClr>
              <a:buSzPts val="2400"/>
              <a:buChar char="•"/>
            </a:pPr>
            <a:r>
              <a:rPr lang="en-US" sz="2400"/>
              <a:t>Unique and Universal.</a:t>
            </a:r>
            <a:endParaRPr/>
          </a:p>
          <a:p>
            <a:pPr indent="-171450" lvl="1" marL="514350" rtl="0" algn="l">
              <a:lnSpc>
                <a:spcPct val="150000"/>
              </a:lnSpc>
              <a:spcBef>
                <a:spcPts val="375"/>
              </a:spcBef>
              <a:spcAft>
                <a:spcPts val="0"/>
              </a:spcAft>
              <a:buClr>
                <a:schemeClr val="dk1"/>
              </a:buClr>
              <a:buSzPts val="2000"/>
              <a:buChar char="•"/>
            </a:pPr>
            <a:r>
              <a:rPr lang="en-US" sz="2000"/>
              <a:t>Two devices on the Internet can never have the same address at the same time</a:t>
            </a:r>
            <a:endParaRPr/>
          </a:p>
          <a:p>
            <a:pPr indent="-171450" lvl="1" marL="514350" rtl="0" algn="l">
              <a:lnSpc>
                <a:spcPct val="150000"/>
              </a:lnSpc>
              <a:spcBef>
                <a:spcPts val="375"/>
              </a:spcBef>
              <a:spcAft>
                <a:spcPts val="0"/>
              </a:spcAft>
              <a:buClr>
                <a:schemeClr val="dk1"/>
              </a:buClr>
              <a:buSzPts val="2000"/>
              <a:buChar char="•"/>
            </a:pPr>
            <a:r>
              <a:rPr lang="en-US" sz="2000"/>
              <a:t>Addressing system must be accepted by any host that wants to be connected to the Internet.</a:t>
            </a:r>
            <a:endParaRPr/>
          </a:p>
          <a:p>
            <a:pPr indent="-19050" lvl="0" marL="171450" rtl="0" algn="l">
              <a:lnSpc>
                <a:spcPct val="150000"/>
              </a:lnSpc>
              <a:spcBef>
                <a:spcPts val="750"/>
              </a:spcBef>
              <a:spcAft>
                <a:spcPts val="0"/>
              </a:spcAft>
              <a:buClr>
                <a:schemeClr val="dk1"/>
              </a:buClr>
              <a:buSzPts val="2400"/>
              <a:buNone/>
            </a:pPr>
            <a:r>
              <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0"/>
          <p:cNvSpPr txBox="1"/>
          <p:nvPr>
            <p:ph type="title"/>
          </p:nvPr>
        </p:nvSpPr>
        <p:spPr>
          <a:xfrm>
            <a:off x="899592" y="404664"/>
            <a:ext cx="779145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Two Level of Hierarchy</a:t>
            </a:r>
            <a:endParaRPr/>
          </a:p>
        </p:txBody>
      </p:sp>
      <p:sp>
        <p:nvSpPr>
          <p:cNvPr id="549" name="Google Shape;549;p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lang="en-US" sz="1200">
                <a:solidFill>
                  <a:srgbClr val="B5A788"/>
                </a:solidFill>
                <a:latin typeface="Arial"/>
                <a:ea typeface="Arial"/>
                <a:cs typeface="Arial"/>
                <a:sym typeface="Arial"/>
              </a:rPr>
              <a:t>19.</a:t>
            </a:r>
            <a:fld id="{00000000-1234-1234-1234-123412341234}" type="slidenum">
              <a:rPr b="1" baseline="-25000" lang="en-US" sz="1200">
                <a:solidFill>
                  <a:srgbClr val="B5A788"/>
                </a:solidFill>
                <a:latin typeface="Arial"/>
                <a:ea typeface="Arial"/>
                <a:cs typeface="Arial"/>
                <a:sym typeface="Arial"/>
              </a:rPr>
              <a:t>‹#›</a:t>
            </a:fld>
            <a:endParaRPr b="1" baseline="-25000" sz="1200">
              <a:solidFill>
                <a:srgbClr val="B5A788"/>
              </a:solidFill>
              <a:latin typeface="Arial"/>
              <a:ea typeface="Arial"/>
              <a:cs typeface="Arial"/>
              <a:sym typeface="Arial"/>
            </a:endParaRPr>
          </a:p>
        </p:txBody>
      </p:sp>
      <p:pic>
        <p:nvPicPr>
          <p:cNvPr id="550" name="Google Shape;550;p40"/>
          <p:cNvPicPr preferRelativeResize="0"/>
          <p:nvPr/>
        </p:nvPicPr>
        <p:blipFill rotWithShape="1">
          <a:blip r:embed="rId3">
            <a:alphaModFix/>
          </a:blip>
          <a:srcRect b="0" l="0" r="0" t="0"/>
          <a:stretch/>
        </p:blipFill>
        <p:spPr>
          <a:xfrm>
            <a:off x="899592" y="2470150"/>
            <a:ext cx="6804025" cy="1917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1"/>
          <p:cNvSpPr txBox="1"/>
          <p:nvPr>
            <p:ph type="title"/>
          </p:nvPr>
        </p:nvSpPr>
        <p:spPr>
          <a:xfrm>
            <a:off x="1143000" y="274638"/>
            <a:ext cx="779145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Three Level of Hierarchy</a:t>
            </a:r>
            <a:endParaRPr/>
          </a:p>
        </p:txBody>
      </p:sp>
      <p:sp>
        <p:nvSpPr>
          <p:cNvPr id="557" name="Google Shape;557;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lang="en-US" sz="1200">
                <a:solidFill>
                  <a:srgbClr val="B5A788"/>
                </a:solidFill>
                <a:latin typeface="Arial"/>
                <a:ea typeface="Arial"/>
                <a:cs typeface="Arial"/>
                <a:sym typeface="Arial"/>
              </a:rPr>
              <a:t>19.</a:t>
            </a:r>
            <a:fld id="{00000000-1234-1234-1234-123412341234}" type="slidenum">
              <a:rPr b="1" baseline="-25000" lang="en-US" sz="1200">
                <a:solidFill>
                  <a:srgbClr val="B5A788"/>
                </a:solidFill>
                <a:latin typeface="Arial"/>
                <a:ea typeface="Arial"/>
                <a:cs typeface="Arial"/>
                <a:sym typeface="Arial"/>
              </a:rPr>
              <a:t>‹#›</a:t>
            </a:fld>
            <a:endParaRPr b="1" baseline="-25000" sz="1200">
              <a:solidFill>
                <a:srgbClr val="B5A788"/>
              </a:solidFill>
              <a:latin typeface="Arial"/>
              <a:ea typeface="Arial"/>
              <a:cs typeface="Arial"/>
              <a:sym typeface="Arial"/>
            </a:endParaRPr>
          </a:p>
        </p:txBody>
      </p:sp>
      <p:pic>
        <p:nvPicPr>
          <p:cNvPr id="558" name="Google Shape;558;p41"/>
          <p:cNvPicPr preferRelativeResize="0"/>
          <p:nvPr/>
        </p:nvPicPr>
        <p:blipFill rotWithShape="1">
          <a:blip r:embed="rId3">
            <a:alphaModFix/>
          </a:blip>
          <a:srcRect b="0" l="0" r="0" t="0"/>
          <a:stretch/>
        </p:blipFill>
        <p:spPr>
          <a:xfrm>
            <a:off x="35496" y="2805113"/>
            <a:ext cx="8110953" cy="16319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latin typeface="Calibri"/>
                <a:ea typeface="Calibri"/>
                <a:cs typeface="Calibri"/>
                <a:sym typeface="Calibri"/>
              </a:rPr>
              <a:t>Address Aggregation</a:t>
            </a:r>
            <a:endParaRPr b="1">
              <a:latin typeface="Calibri"/>
              <a:ea typeface="Calibri"/>
              <a:cs typeface="Calibri"/>
              <a:sym typeface="Calibri"/>
            </a:endParaRPr>
          </a:p>
        </p:txBody>
      </p:sp>
      <p:sp>
        <p:nvSpPr>
          <p:cNvPr id="564" name="Google Shape;564;p4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just">
              <a:lnSpc>
                <a:spcPct val="90000"/>
              </a:lnSpc>
              <a:spcBef>
                <a:spcPts val="0"/>
              </a:spcBef>
              <a:spcAft>
                <a:spcPts val="0"/>
              </a:spcAft>
              <a:buClr>
                <a:schemeClr val="dk1"/>
              </a:buClr>
              <a:buSzPts val="2800"/>
              <a:buChar char="•"/>
            </a:pPr>
            <a:r>
              <a:rPr lang="en-US" sz="2800"/>
              <a:t>IP Address Aggregator is a utility developed to automate minimization process and convert bunch of IPv4 addresses into smallest continuous range(s) possible. IP aggregation is commonly performed by network engineers working with BGP &amp; routers.</a:t>
            </a:r>
            <a:endParaRPr/>
          </a:p>
          <a:p>
            <a:pPr indent="-177800" lvl="0" marL="171450" rtl="0" algn="just">
              <a:lnSpc>
                <a:spcPct val="90000"/>
              </a:lnSpc>
              <a:spcBef>
                <a:spcPts val="750"/>
              </a:spcBef>
              <a:spcAft>
                <a:spcPts val="0"/>
              </a:spcAft>
              <a:buClr>
                <a:schemeClr val="dk1"/>
              </a:buClr>
              <a:buSzPts val="2800"/>
              <a:buChar char="•"/>
            </a:pPr>
            <a:r>
              <a:rPr lang="en-US" sz="2800"/>
              <a:t>This utility will help webmasters to configure server firewalls, apache, address masks and so on.</a:t>
            </a:r>
            <a:endParaRPr sz="2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Special addresses.</a:t>
            </a:r>
            <a:br>
              <a:rPr b="1" lang="en-US"/>
            </a:br>
            <a:r>
              <a:rPr b="1" lang="en-US"/>
              <a:t>Special Blocks and Special addresses in each block.</a:t>
            </a:r>
            <a:br>
              <a:rPr b="1" lang="en-US"/>
            </a:br>
            <a:r>
              <a:rPr b="1" lang="en-US"/>
              <a:t>Introduction to IPv6 address.</a:t>
            </a:r>
            <a:endParaRPr b="1"/>
          </a:p>
        </p:txBody>
      </p:sp>
      <p:sp>
        <p:nvSpPr>
          <p:cNvPr id="570" name="Google Shape;570;p4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i="1" lang="en-US">
                <a:latin typeface="Calibri"/>
                <a:ea typeface="Calibri"/>
                <a:cs typeface="Calibri"/>
                <a:sym typeface="Calibri"/>
              </a:rPr>
              <a:t>Special Addresses</a:t>
            </a:r>
            <a:br>
              <a:rPr b="1" i="1" lang="en-US">
                <a:latin typeface="Calibri"/>
                <a:ea typeface="Calibri"/>
                <a:cs typeface="Calibri"/>
                <a:sym typeface="Calibri"/>
              </a:rPr>
            </a:br>
            <a:endParaRPr b="1">
              <a:latin typeface="Calibri"/>
              <a:ea typeface="Calibri"/>
              <a:cs typeface="Calibri"/>
              <a:sym typeface="Calibri"/>
            </a:endParaRPr>
          </a:p>
        </p:txBody>
      </p:sp>
      <p:sp>
        <p:nvSpPr>
          <p:cNvPr id="576" name="Google Shape;576;p4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chemeClr val="dk1"/>
              </a:buClr>
              <a:buSzPts val="2800"/>
              <a:buChar char="•"/>
            </a:pPr>
            <a:r>
              <a:rPr i="1" lang="en-US" sz="2800"/>
              <a:t>This-host </a:t>
            </a:r>
            <a:r>
              <a:rPr lang="en-US" sz="2800"/>
              <a:t>address</a:t>
            </a:r>
            <a:endParaRPr/>
          </a:p>
          <a:p>
            <a:pPr indent="-177800" lvl="0" marL="171450" rtl="0" algn="l">
              <a:lnSpc>
                <a:spcPct val="90000"/>
              </a:lnSpc>
              <a:spcBef>
                <a:spcPts val="750"/>
              </a:spcBef>
              <a:spcAft>
                <a:spcPts val="0"/>
              </a:spcAft>
              <a:buClr>
                <a:schemeClr val="dk1"/>
              </a:buClr>
              <a:buSzPts val="2800"/>
              <a:buChar char="•"/>
            </a:pPr>
            <a:r>
              <a:rPr i="1" lang="en-US" sz="2800"/>
              <a:t>Limited-broadcast </a:t>
            </a:r>
            <a:r>
              <a:rPr lang="en-US" sz="2800"/>
              <a:t>address</a:t>
            </a:r>
            <a:endParaRPr/>
          </a:p>
          <a:p>
            <a:pPr indent="-177800" lvl="0" marL="171450" rtl="0" algn="l">
              <a:lnSpc>
                <a:spcPct val="90000"/>
              </a:lnSpc>
              <a:spcBef>
                <a:spcPts val="750"/>
              </a:spcBef>
              <a:spcAft>
                <a:spcPts val="0"/>
              </a:spcAft>
              <a:buClr>
                <a:schemeClr val="dk1"/>
              </a:buClr>
              <a:buSzPts val="2800"/>
              <a:buChar char="•"/>
            </a:pPr>
            <a:r>
              <a:rPr i="1" lang="en-US" sz="2800"/>
              <a:t>Loopback </a:t>
            </a:r>
            <a:r>
              <a:rPr lang="en-US" sz="2800"/>
              <a:t>address</a:t>
            </a:r>
            <a:endParaRPr/>
          </a:p>
          <a:p>
            <a:pPr indent="-177800" lvl="0" marL="171450" rtl="0" algn="l">
              <a:lnSpc>
                <a:spcPct val="90000"/>
              </a:lnSpc>
              <a:spcBef>
                <a:spcPts val="750"/>
              </a:spcBef>
              <a:spcAft>
                <a:spcPts val="0"/>
              </a:spcAft>
              <a:buClr>
                <a:schemeClr val="dk1"/>
              </a:buClr>
              <a:buSzPts val="2800"/>
              <a:buChar char="•"/>
            </a:pPr>
            <a:r>
              <a:rPr i="1" lang="en-US" sz="2800"/>
              <a:t>Private </a:t>
            </a:r>
            <a:r>
              <a:rPr lang="en-US" sz="2800"/>
              <a:t>addresses</a:t>
            </a:r>
            <a:endParaRPr/>
          </a:p>
          <a:p>
            <a:pPr indent="-177800" lvl="0" marL="171450" rtl="0" algn="l">
              <a:lnSpc>
                <a:spcPct val="90000"/>
              </a:lnSpc>
              <a:spcBef>
                <a:spcPts val="750"/>
              </a:spcBef>
              <a:spcAft>
                <a:spcPts val="0"/>
              </a:spcAft>
              <a:buClr>
                <a:schemeClr val="dk1"/>
              </a:buClr>
              <a:buSzPts val="2800"/>
              <a:buChar char="•"/>
            </a:pPr>
            <a:r>
              <a:rPr i="1" lang="en-US" sz="2800"/>
              <a:t>Multicast </a:t>
            </a:r>
            <a:r>
              <a:rPr lang="en-US" sz="2800"/>
              <a:t>addresses.</a:t>
            </a:r>
            <a:endParaRPr sz="2800"/>
          </a:p>
        </p:txBody>
      </p:sp>
      <p:sp>
        <p:nvSpPr>
          <p:cNvPr id="577" name="Google Shape;577;p4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578" name="Google Shape;578;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i="1" lang="en-US"/>
              <a:t>Special Addresses</a:t>
            </a:r>
            <a:br>
              <a:rPr i="1" lang="en-US"/>
            </a:br>
            <a:endParaRPr/>
          </a:p>
        </p:txBody>
      </p:sp>
      <p:sp>
        <p:nvSpPr>
          <p:cNvPr id="584" name="Google Shape;584;p4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sz="2800"/>
              <a:t>This-host Address</a:t>
            </a:r>
            <a:endParaRPr/>
          </a:p>
          <a:p>
            <a:pPr indent="0" lvl="0" marL="0" rtl="0" algn="l">
              <a:lnSpc>
                <a:spcPct val="90000"/>
              </a:lnSpc>
              <a:spcBef>
                <a:spcPts val="750"/>
              </a:spcBef>
              <a:spcAft>
                <a:spcPts val="0"/>
              </a:spcAft>
              <a:buClr>
                <a:schemeClr val="dk1"/>
              </a:buClr>
              <a:buSzPts val="2800"/>
              <a:buNone/>
            </a:pPr>
            <a:r>
              <a:t/>
            </a:r>
            <a:endParaRPr b="1" sz="2800"/>
          </a:p>
          <a:p>
            <a:pPr indent="-177800" lvl="0" marL="171450" rtl="0" algn="just">
              <a:lnSpc>
                <a:spcPct val="90000"/>
              </a:lnSpc>
              <a:spcBef>
                <a:spcPts val="750"/>
              </a:spcBef>
              <a:spcAft>
                <a:spcPts val="0"/>
              </a:spcAft>
              <a:buClr>
                <a:schemeClr val="dk1"/>
              </a:buClr>
              <a:buSzPts val="2800"/>
              <a:buChar char="•"/>
            </a:pPr>
            <a:r>
              <a:rPr lang="en-US" sz="2800"/>
              <a:t>The only address in the block 0.0.0.0/32 is called the this-host address. </a:t>
            </a:r>
            <a:endParaRPr/>
          </a:p>
          <a:p>
            <a:pPr indent="-177800" lvl="0" marL="171450" rtl="0" algn="just">
              <a:lnSpc>
                <a:spcPct val="90000"/>
              </a:lnSpc>
              <a:spcBef>
                <a:spcPts val="750"/>
              </a:spcBef>
              <a:spcAft>
                <a:spcPts val="0"/>
              </a:spcAft>
              <a:buClr>
                <a:schemeClr val="dk1"/>
              </a:buClr>
              <a:buSzPts val="2800"/>
              <a:buChar char="•"/>
            </a:pPr>
            <a:r>
              <a:rPr lang="en-US" sz="2800"/>
              <a:t>It is used whenever a host needs to send an IP datagram but it does not know its own address to use as the source address.</a:t>
            </a:r>
            <a:endParaRPr sz="2800"/>
          </a:p>
        </p:txBody>
      </p:sp>
      <p:sp>
        <p:nvSpPr>
          <p:cNvPr id="585" name="Google Shape;585;p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586" name="Google Shape;586;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i="1" lang="en-US"/>
              <a:t>Special Addresses</a:t>
            </a:r>
            <a:br>
              <a:rPr i="1" lang="en-US"/>
            </a:br>
            <a:endParaRPr/>
          </a:p>
        </p:txBody>
      </p:sp>
      <p:sp>
        <p:nvSpPr>
          <p:cNvPr id="592" name="Google Shape;592;p4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Limited-broadcast Address</a:t>
            </a:r>
            <a:br>
              <a:rPr lang="en-US" sz="2400"/>
            </a:br>
            <a:endParaRPr sz="2400"/>
          </a:p>
          <a:p>
            <a:pPr indent="-171450" lvl="0" marL="171450" rtl="0" algn="just">
              <a:lnSpc>
                <a:spcPct val="90000"/>
              </a:lnSpc>
              <a:spcBef>
                <a:spcPts val="750"/>
              </a:spcBef>
              <a:spcAft>
                <a:spcPts val="0"/>
              </a:spcAft>
              <a:buClr>
                <a:schemeClr val="dk1"/>
              </a:buClr>
              <a:buSzPts val="2400"/>
              <a:buChar char="•"/>
            </a:pPr>
            <a:r>
              <a:rPr lang="en-US" sz="2400"/>
              <a:t>The only address in the block 255.255.255.255/32 is called the limited-broadcast address.</a:t>
            </a:r>
            <a:endParaRPr/>
          </a:p>
          <a:p>
            <a:pPr indent="-171450" lvl="0" marL="171450" rtl="0" algn="just">
              <a:lnSpc>
                <a:spcPct val="90000"/>
              </a:lnSpc>
              <a:spcBef>
                <a:spcPts val="750"/>
              </a:spcBef>
              <a:spcAft>
                <a:spcPts val="0"/>
              </a:spcAft>
              <a:buClr>
                <a:schemeClr val="dk1"/>
              </a:buClr>
              <a:buSzPts val="2400"/>
              <a:buChar char="•"/>
            </a:pPr>
            <a:r>
              <a:rPr lang="en-US" sz="2400"/>
              <a:t>It is used whenever a router or a host needs to send a datagram to all devices in a network.</a:t>
            </a:r>
            <a:endParaRPr/>
          </a:p>
          <a:p>
            <a:pPr indent="-171450" lvl="0" marL="171450" rtl="0" algn="just">
              <a:lnSpc>
                <a:spcPct val="90000"/>
              </a:lnSpc>
              <a:spcBef>
                <a:spcPts val="750"/>
              </a:spcBef>
              <a:spcAft>
                <a:spcPts val="0"/>
              </a:spcAft>
              <a:buClr>
                <a:schemeClr val="dk1"/>
              </a:buClr>
              <a:buSzPts val="2400"/>
              <a:buChar char="•"/>
            </a:pPr>
            <a:r>
              <a:rPr lang="en-US" sz="2400"/>
              <a:t>The routers in the network, however, block the packet having this address as the destination;</a:t>
            </a:r>
            <a:endParaRPr/>
          </a:p>
          <a:p>
            <a:pPr indent="-171450" lvl="0" marL="171450" rtl="0" algn="just">
              <a:lnSpc>
                <a:spcPct val="90000"/>
              </a:lnSpc>
              <a:spcBef>
                <a:spcPts val="750"/>
              </a:spcBef>
              <a:spcAft>
                <a:spcPts val="0"/>
              </a:spcAft>
              <a:buClr>
                <a:schemeClr val="dk1"/>
              </a:buClr>
              <a:buSzPts val="2400"/>
              <a:buChar char="•"/>
            </a:pPr>
            <a:r>
              <a:rPr lang="en-US" sz="2400"/>
              <a:t>the packet cannot travel outside the network.</a:t>
            </a:r>
            <a:endParaRPr sz="2400"/>
          </a:p>
        </p:txBody>
      </p:sp>
      <p:sp>
        <p:nvSpPr>
          <p:cNvPr id="593" name="Google Shape;593;p4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594" name="Google Shape;594;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7"/>
          <p:cNvSpPr txBox="1"/>
          <p:nvPr>
            <p:ph type="title"/>
          </p:nvPr>
        </p:nvSpPr>
        <p:spPr>
          <a:xfrm>
            <a:off x="395536" y="320040"/>
            <a:ext cx="7300664" cy="77450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i="1" lang="en-US"/>
              <a:t>Special Addresses</a:t>
            </a:r>
            <a:br>
              <a:rPr i="1" lang="en-US"/>
            </a:br>
            <a:endParaRPr/>
          </a:p>
        </p:txBody>
      </p:sp>
      <p:sp>
        <p:nvSpPr>
          <p:cNvPr id="600" name="Google Shape;600;p47"/>
          <p:cNvSpPr txBox="1"/>
          <p:nvPr>
            <p:ph idx="1" type="body"/>
          </p:nvPr>
        </p:nvSpPr>
        <p:spPr>
          <a:xfrm>
            <a:off x="323528" y="1196752"/>
            <a:ext cx="8424936" cy="525898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i="1" lang="en-US" sz="2400"/>
              <a:t>Loopback Address</a:t>
            </a:r>
            <a:endParaRPr/>
          </a:p>
          <a:p>
            <a:pPr indent="-171450" lvl="0" marL="171450" rtl="0" algn="l">
              <a:lnSpc>
                <a:spcPct val="90000"/>
              </a:lnSpc>
              <a:spcBef>
                <a:spcPts val="750"/>
              </a:spcBef>
              <a:spcAft>
                <a:spcPts val="0"/>
              </a:spcAft>
              <a:buClr>
                <a:schemeClr val="dk1"/>
              </a:buClr>
              <a:buSzPts val="2400"/>
              <a:buChar char="•"/>
            </a:pPr>
            <a:r>
              <a:rPr lang="en-US" sz="2400"/>
              <a:t>The block </a:t>
            </a:r>
            <a:r>
              <a:rPr b="1" lang="en-US" sz="2400"/>
              <a:t>127.0.0.0</a:t>
            </a:r>
            <a:r>
              <a:rPr lang="en-US" sz="2400"/>
              <a:t>/</a:t>
            </a:r>
            <a:r>
              <a:rPr b="1" lang="en-US" sz="2400"/>
              <a:t>8 </a:t>
            </a:r>
            <a:r>
              <a:rPr lang="en-US" sz="2400"/>
              <a:t>is called the </a:t>
            </a:r>
            <a:r>
              <a:rPr i="1" lang="en-US" sz="2400"/>
              <a:t>loopback </a:t>
            </a:r>
            <a:r>
              <a:rPr lang="en-US" sz="2400"/>
              <a:t>address. </a:t>
            </a:r>
            <a:endParaRPr/>
          </a:p>
          <a:p>
            <a:pPr indent="-171450" lvl="0" marL="171450" rtl="0" algn="just">
              <a:lnSpc>
                <a:spcPct val="90000"/>
              </a:lnSpc>
              <a:spcBef>
                <a:spcPts val="750"/>
              </a:spcBef>
              <a:spcAft>
                <a:spcPts val="0"/>
              </a:spcAft>
              <a:buClr>
                <a:schemeClr val="dk1"/>
              </a:buClr>
              <a:buSzPts val="2400"/>
              <a:buChar char="•"/>
            </a:pPr>
            <a:r>
              <a:rPr lang="en-US" sz="2400"/>
              <a:t>A packet with one of the addresses in this block as the destination address never leaves the host; it will remain in the host. </a:t>
            </a:r>
            <a:endParaRPr/>
          </a:p>
          <a:p>
            <a:pPr indent="-171450" lvl="0" marL="171450" rtl="0" algn="just">
              <a:lnSpc>
                <a:spcPct val="90000"/>
              </a:lnSpc>
              <a:spcBef>
                <a:spcPts val="750"/>
              </a:spcBef>
              <a:spcAft>
                <a:spcPts val="0"/>
              </a:spcAft>
              <a:buClr>
                <a:schemeClr val="dk1"/>
              </a:buClr>
              <a:buSzPts val="2400"/>
              <a:buChar char="•"/>
            </a:pPr>
            <a:r>
              <a:rPr lang="en-US" sz="2400"/>
              <a:t>Any address in the block is used to test a piece of software in the machine.</a:t>
            </a:r>
            <a:endParaRPr/>
          </a:p>
          <a:p>
            <a:pPr indent="-171450" lvl="0" marL="171450" rtl="0" algn="just">
              <a:lnSpc>
                <a:spcPct val="90000"/>
              </a:lnSpc>
              <a:spcBef>
                <a:spcPts val="750"/>
              </a:spcBef>
              <a:spcAft>
                <a:spcPts val="0"/>
              </a:spcAft>
              <a:buClr>
                <a:schemeClr val="dk1"/>
              </a:buClr>
              <a:buSzPts val="2400"/>
              <a:buChar char="•"/>
            </a:pPr>
            <a:r>
              <a:rPr lang="en-US" sz="2400"/>
              <a:t>For example, we can write a client and a server program in which one of the addresses in the block is used as the server address. We can test the programs using the same host to see if they work before running them on different computers.</a:t>
            </a:r>
            <a:endParaRPr/>
          </a:p>
          <a:p>
            <a:pPr indent="0" lvl="0" marL="0" rtl="0" algn="just">
              <a:lnSpc>
                <a:spcPct val="90000"/>
              </a:lnSpc>
              <a:spcBef>
                <a:spcPts val="750"/>
              </a:spcBef>
              <a:spcAft>
                <a:spcPts val="0"/>
              </a:spcAft>
              <a:buClr>
                <a:schemeClr val="dk1"/>
              </a:buClr>
              <a:buSzPts val="2400"/>
              <a:buNone/>
            </a:pPr>
            <a:r>
              <a:rPr b="1" lang="en-US" sz="2400"/>
              <a:t>MULTICAST ADDRESS</a:t>
            </a:r>
            <a:endParaRPr/>
          </a:p>
          <a:p>
            <a:pPr indent="-171450" lvl="0" marL="171450" rtl="0" algn="l">
              <a:lnSpc>
                <a:spcPct val="90000"/>
              </a:lnSpc>
              <a:spcBef>
                <a:spcPts val="750"/>
              </a:spcBef>
              <a:spcAft>
                <a:spcPts val="0"/>
              </a:spcAft>
              <a:buClr>
                <a:schemeClr val="dk1"/>
              </a:buClr>
              <a:buSzPts val="2400"/>
              <a:buChar char="•"/>
            </a:pPr>
            <a:r>
              <a:rPr lang="en-US" sz="2400"/>
              <a:t>The block 224.0.0.0/</a:t>
            </a:r>
            <a:r>
              <a:rPr b="1" lang="en-US" sz="2400"/>
              <a:t>4 </a:t>
            </a:r>
            <a:r>
              <a:rPr lang="en-US" sz="2400"/>
              <a:t>is reserved for multicast addresses</a:t>
            </a:r>
            <a:endParaRPr sz="2400"/>
          </a:p>
          <a:p>
            <a:pPr indent="-19050" lvl="0" marL="171450" rtl="0" algn="l">
              <a:lnSpc>
                <a:spcPct val="90000"/>
              </a:lnSpc>
              <a:spcBef>
                <a:spcPts val="750"/>
              </a:spcBef>
              <a:spcAft>
                <a:spcPts val="0"/>
              </a:spcAft>
              <a:buClr>
                <a:schemeClr val="dk1"/>
              </a:buClr>
              <a:buSzPts val="2400"/>
              <a:buNone/>
            </a:pPr>
            <a:r>
              <a:t/>
            </a:r>
            <a:endParaRPr sz="2400"/>
          </a:p>
          <a:p>
            <a:pPr indent="-19050" lvl="0" marL="171450" rtl="0" algn="just">
              <a:lnSpc>
                <a:spcPct val="90000"/>
              </a:lnSpc>
              <a:spcBef>
                <a:spcPts val="750"/>
              </a:spcBef>
              <a:spcAft>
                <a:spcPts val="0"/>
              </a:spcAft>
              <a:buClr>
                <a:schemeClr val="dk1"/>
              </a:buClr>
              <a:buSzPts val="2400"/>
              <a:buNone/>
            </a:pPr>
            <a:r>
              <a:t/>
            </a:r>
            <a:endParaRPr sz="2400"/>
          </a:p>
        </p:txBody>
      </p:sp>
      <p:sp>
        <p:nvSpPr>
          <p:cNvPr id="601" name="Google Shape;601;p4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602" name="Google Shape;602;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48"/>
          <p:cNvPicPr preferRelativeResize="0"/>
          <p:nvPr/>
        </p:nvPicPr>
        <p:blipFill rotWithShape="1">
          <a:blip r:embed="rId3">
            <a:alphaModFix/>
          </a:blip>
          <a:srcRect b="0" l="0" r="0" t="0"/>
          <a:stretch/>
        </p:blipFill>
        <p:spPr>
          <a:xfrm>
            <a:off x="1" y="2976750"/>
            <a:ext cx="9144000" cy="3515659"/>
          </a:xfrm>
          <a:prstGeom prst="rect">
            <a:avLst/>
          </a:prstGeom>
          <a:noFill/>
          <a:ln>
            <a:noFill/>
          </a:ln>
        </p:spPr>
      </p:pic>
      <p:sp>
        <p:nvSpPr>
          <p:cNvPr id="608" name="Google Shape;608;p48"/>
          <p:cNvSpPr txBox="1"/>
          <p:nvPr>
            <p:ph type="title"/>
          </p:nvPr>
        </p:nvSpPr>
        <p:spPr>
          <a:xfrm>
            <a:off x="35496" y="-99392"/>
            <a:ext cx="7242048"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latin typeface="Calibri"/>
                <a:ea typeface="Calibri"/>
                <a:cs typeface="Calibri"/>
                <a:sym typeface="Calibri"/>
              </a:rPr>
              <a:t>Classes and Blocks</a:t>
            </a:r>
            <a:endParaRPr/>
          </a:p>
        </p:txBody>
      </p:sp>
      <p:sp>
        <p:nvSpPr>
          <p:cNvPr id="609" name="Google Shape;609;p48"/>
          <p:cNvSpPr txBox="1"/>
          <p:nvPr/>
        </p:nvSpPr>
        <p:spPr>
          <a:xfrm>
            <a:off x="0" y="822191"/>
            <a:ext cx="7956376" cy="201593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500">
                <a:solidFill>
                  <a:schemeClr val="dk1"/>
                </a:solidFill>
                <a:latin typeface="Calibri"/>
                <a:ea typeface="Calibri"/>
                <a:cs typeface="Calibri"/>
                <a:sym typeface="Calibri"/>
              </a:rPr>
              <a:t>One problem with classful addressing is that each class is divided into a fixed number of blocks with each block having a fixed size</a:t>
            </a:r>
            <a:endParaRPr/>
          </a:p>
          <a:p>
            <a:pPr indent="0" lvl="0" marL="0" marR="0" rtl="0" algn="just">
              <a:spcBef>
                <a:spcPts val="0"/>
              </a:spcBef>
              <a:spcAft>
                <a:spcPts val="0"/>
              </a:spcAft>
              <a:buNone/>
            </a:pPr>
            <a:r>
              <a:rPr lang="en-US" sz="2500">
                <a:solidFill>
                  <a:schemeClr val="dk1"/>
                </a:solidFill>
                <a:latin typeface="Calibri"/>
                <a:ea typeface="Calibri"/>
                <a:cs typeface="Calibri"/>
                <a:sym typeface="Calibri"/>
              </a:rPr>
              <a:t>The classful addressing wastes a large part of the address space</a:t>
            </a:r>
            <a:endParaRPr sz="25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9"/>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ahoma"/>
              <a:buNone/>
            </a:pPr>
            <a:r>
              <a:rPr lang="en-US" sz="4400">
                <a:latin typeface="Tahoma"/>
                <a:ea typeface="Tahoma"/>
                <a:cs typeface="Tahoma"/>
                <a:sym typeface="Tahoma"/>
              </a:rPr>
              <a:t>INTRODUCTION to Internet Protocol, Version 6 (IPv6)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IPV4 NOTATIONS</a:t>
            </a:r>
            <a:endParaRPr b="1"/>
          </a:p>
        </p:txBody>
      </p:sp>
      <p:sp>
        <p:nvSpPr>
          <p:cNvPr id="123" name="Google Shape;123;p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38100" lvl="0" marL="171450" rtl="0" algn="l">
              <a:lnSpc>
                <a:spcPct val="90000"/>
              </a:lnSpc>
              <a:spcBef>
                <a:spcPts val="0"/>
              </a:spcBef>
              <a:spcAft>
                <a:spcPts val="0"/>
              </a:spcAft>
              <a:buClr>
                <a:schemeClr val="dk1"/>
              </a:buClr>
              <a:buSzPts val="2100"/>
              <a:buNone/>
            </a:pPr>
            <a:r>
              <a:t/>
            </a:r>
            <a:endParaRPr/>
          </a:p>
        </p:txBody>
      </p:sp>
      <p:pic>
        <p:nvPicPr>
          <p:cNvPr id="124" name="Google Shape;124;p5"/>
          <p:cNvPicPr preferRelativeResize="0"/>
          <p:nvPr/>
        </p:nvPicPr>
        <p:blipFill rotWithShape="1">
          <a:blip r:embed="rId3">
            <a:alphaModFix/>
          </a:blip>
          <a:srcRect b="0" l="0" r="0" t="0"/>
          <a:stretch/>
        </p:blipFill>
        <p:spPr>
          <a:xfrm>
            <a:off x="755576" y="1844824"/>
            <a:ext cx="8076446" cy="459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50"/>
          <p:cNvPicPr preferRelativeResize="0"/>
          <p:nvPr>
            <p:ph idx="1" type="body"/>
          </p:nvPr>
        </p:nvPicPr>
        <p:blipFill rotWithShape="1">
          <a:blip r:embed="rId3">
            <a:alphaModFix/>
          </a:blip>
          <a:srcRect b="0" l="0" r="0" t="0"/>
          <a:stretch/>
        </p:blipFill>
        <p:spPr>
          <a:xfrm>
            <a:off x="457200" y="609600"/>
            <a:ext cx="8305800" cy="5562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Tahoma"/>
              <a:buNone/>
            </a:pPr>
            <a:r>
              <a:rPr lang="en-US">
                <a:latin typeface="Tahoma"/>
                <a:ea typeface="Tahoma"/>
                <a:cs typeface="Tahoma"/>
                <a:sym typeface="Tahoma"/>
              </a:rPr>
              <a:t>Why IPv6?</a:t>
            </a:r>
            <a:endParaRPr/>
          </a:p>
        </p:txBody>
      </p:sp>
      <p:sp>
        <p:nvSpPr>
          <p:cNvPr id="625" name="Google Shape;625;p51"/>
          <p:cNvSpPr txBox="1"/>
          <p:nvPr>
            <p:ph idx="1" type="body"/>
          </p:nvPr>
        </p:nvSpPr>
        <p:spPr>
          <a:xfrm>
            <a:off x="457200" y="1371600"/>
            <a:ext cx="8229600" cy="4800600"/>
          </a:xfrm>
          <a:prstGeom prst="rect">
            <a:avLst/>
          </a:prstGeom>
          <a:noFill/>
          <a:ln>
            <a:noFill/>
          </a:ln>
        </p:spPr>
        <p:txBody>
          <a:bodyPr anchorCtr="0" anchor="t" bIns="45700" lIns="91425" spcFirstLastPara="1" rIns="91425" wrap="square" tIns="45700">
            <a:normAutofit/>
          </a:bodyPr>
          <a:lstStyle/>
          <a:p>
            <a:pPr indent="-19050" lvl="0" marL="171450" rtl="0" algn="l">
              <a:lnSpc>
                <a:spcPct val="90000"/>
              </a:lnSpc>
              <a:spcBef>
                <a:spcPts val="0"/>
              </a:spcBef>
              <a:spcAft>
                <a:spcPts val="0"/>
              </a:spcAft>
              <a:buClr>
                <a:schemeClr val="dk1"/>
              </a:buClr>
              <a:buSzPts val="2400"/>
              <a:buNone/>
            </a:pPr>
            <a:r>
              <a:t/>
            </a:r>
            <a:endParaRPr sz="2400">
              <a:latin typeface="Tahoma"/>
              <a:ea typeface="Tahoma"/>
              <a:cs typeface="Tahoma"/>
              <a:sym typeface="Tahoma"/>
            </a:endParaRPr>
          </a:p>
          <a:p>
            <a:pPr indent="-171450" lvl="0" marL="171450" rtl="0" algn="l">
              <a:lnSpc>
                <a:spcPct val="90000"/>
              </a:lnSpc>
              <a:spcBef>
                <a:spcPts val="750"/>
              </a:spcBef>
              <a:spcAft>
                <a:spcPts val="0"/>
              </a:spcAft>
              <a:buClr>
                <a:schemeClr val="dk1"/>
              </a:buClr>
              <a:buSzPts val="2400"/>
              <a:buChar char="•"/>
            </a:pPr>
            <a:r>
              <a:rPr lang="en-US" sz="2400">
                <a:latin typeface="Tahoma"/>
                <a:ea typeface="Tahoma"/>
                <a:cs typeface="Tahoma"/>
                <a:sym typeface="Tahoma"/>
              </a:rPr>
              <a:t>Deficiency of IPv4</a:t>
            </a:r>
            <a:endParaRPr/>
          </a:p>
          <a:p>
            <a:pPr indent="-171450" lvl="0" marL="171450" rtl="0" algn="l">
              <a:lnSpc>
                <a:spcPct val="90000"/>
              </a:lnSpc>
              <a:spcBef>
                <a:spcPts val="750"/>
              </a:spcBef>
              <a:spcAft>
                <a:spcPts val="0"/>
              </a:spcAft>
              <a:buClr>
                <a:schemeClr val="dk1"/>
              </a:buClr>
              <a:buSzPts val="2400"/>
              <a:buChar char="•"/>
            </a:pPr>
            <a:r>
              <a:rPr lang="en-US" sz="2400">
                <a:latin typeface="Tahoma"/>
                <a:ea typeface="Tahoma"/>
                <a:cs typeface="Tahoma"/>
                <a:sym typeface="Tahoma"/>
              </a:rPr>
              <a:t>Address space exhaustion</a:t>
            </a:r>
            <a:endParaRPr/>
          </a:p>
          <a:p>
            <a:pPr indent="-171450" lvl="0" marL="171450" rtl="0" algn="l">
              <a:lnSpc>
                <a:spcPct val="90000"/>
              </a:lnSpc>
              <a:spcBef>
                <a:spcPts val="750"/>
              </a:spcBef>
              <a:spcAft>
                <a:spcPts val="0"/>
              </a:spcAft>
              <a:buClr>
                <a:schemeClr val="dk1"/>
              </a:buClr>
              <a:buSzPts val="2400"/>
              <a:buChar char="•"/>
            </a:pPr>
            <a:r>
              <a:rPr lang="en-US" sz="2400">
                <a:latin typeface="Tahoma"/>
                <a:ea typeface="Tahoma"/>
                <a:cs typeface="Tahoma"/>
                <a:sym typeface="Tahoma"/>
              </a:rPr>
              <a:t>New types of service 🡪 </a:t>
            </a:r>
            <a:r>
              <a:rPr lang="en-US" sz="2400">
                <a:solidFill>
                  <a:srgbClr val="FF0000"/>
                </a:solidFill>
                <a:latin typeface="Tahoma"/>
                <a:ea typeface="Tahoma"/>
                <a:cs typeface="Tahoma"/>
                <a:sym typeface="Tahoma"/>
              </a:rPr>
              <a:t>Integration</a:t>
            </a:r>
            <a:endParaRPr/>
          </a:p>
          <a:p>
            <a:pPr indent="-203200" lvl="1" marL="514350" rtl="0" algn="l">
              <a:lnSpc>
                <a:spcPct val="90000"/>
              </a:lnSpc>
              <a:spcBef>
                <a:spcPts val="375"/>
              </a:spcBef>
              <a:spcAft>
                <a:spcPts val="0"/>
              </a:spcAft>
              <a:buClr>
                <a:schemeClr val="dk1"/>
              </a:buClr>
              <a:buSzPts val="3200"/>
              <a:buChar char="•"/>
            </a:pPr>
            <a:r>
              <a:rPr lang="en-US" sz="3200">
                <a:latin typeface="Tahoma"/>
                <a:ea typeface="Tahoma"/>
                <a:cs typeface="Tahoma"/>
                <a:sym typeface="Tahoma"/>
              </a:rPr>
              <a:t>Multicast</a:t>
            </a:r>
            <a:endParaRPr/>
          </a:p>
          <a:p>
            <a:pPr indent="-203200" lvl="1" marL="514350" rtl="0" algn="l">
              <a:lnSpc>
                <a:spcPct val="90000"/>
              </a:lnSpc>
              <a:spcBef>
                <a:spcPts val="375"/>
              </a:spcBef>
              <a:spcAft>
                <a:spcPts val="0"/>
              </a:spcAft>
              <a:buClr>
                <a:schemeClr val="dk1"/>
              </a:buClr>
              <a:buSzPts val="3200"/>
              <a:buChar char="•"/>
            </a:pPr>
            <a:r>
              <a:rPr lang="en-US" sz="3200">
                <a:latin typeface="Tahoma"/>
                <a:ea typeface="Tahoma"/>
                <a:cs typeface="Tahoma"/>
                <a:sym typeface="Tahoma"/>
              </a:rPr>
              <a:t>Quality of Service</a:t>
            </a:r>
            <a:endParaRPr/>
          </a:p>
          <a:p>
            <a:pPr indent="-203200" lvl="1" marL="514350" rtl="0" algn="l">
              <a:lnSpc>
                <a:spcPct val="90000"/>
              </a:lnSpc>
              <a:spcBef>
                <a:spcPts val="375"/>
              </a:spcBef>
              <a:spcAft>
                <a:spcPts val="0"/>
              </a:spcAft>
              <a:buClr>
                <a:schemeClr val="dk1"/>
              </a:buClr>
              <a:buSzPts val="3200"/>
              <a:buChar char="•"/>
            </a:pPr>
            <a:r>
              <a:rPr lang="en-US" sz="3200">
                <a:latin typeface="Tahoma"/>
                <a:ea typeface="Tahoma"/>
                <a:cs typeface="Tahoma"/>
                <a:sym typeface="Tahoma"/>
              </a:rPr>
              <a:t>Security</a:t>
            </a:r>
            <a:endParaRPr/>
          </a:p>
          <a:p>
            <a:pPr indent="-203200" lvl="1" marL="514350" rtl="0" algn="l">
              <a:lnSpc>
                <a:spcPct val="90000"/>
              </a:lnSpc>
              <a:spcBef>
                <a:spcPts val="375"/>
              </a:spcBef>
              <a:spcAft>
                <a:spcPts val="0"/>
              </a:spcAft>
              <a:buClr>
                <a:schemeClr val="dk1"/>
              </a:buClr>
              <a:buSzPts val="3200"/>
              <a:buChar char="•"/>
            </a:pPr>
            <a:r>
              <a:rPr lang="en-US" sz="3200">
                <a:latin typeface="Tahoma"/>
                <a:ea typeface="Tahoma"/>
                <a:cs typeface="Tahoma"/>
                <a:sym typeface="Tahoma"/>
              </a:rPr>
              <a:t>Mobility (MIPv6)</a:t>
            </a:r>
            <a:endParaRPr/>
          </a:p>
          <a:p>
            <a:pPr indent="-171450" lvl="0" marL="171450" rtl="0" algn="l">
              <a:lnSpc>
                <a:spcPct val="90000"/>
              </a:lnSpc>
              <a:spcBef>
                <a:spcPts val="750"/>
              </a:spcBef>
              <a:spcAft>
                <a:spcPts val="0"/>
              </a:spcAft>
              <a:buClr>
                <a:schemeClr val="dk1"/>
              </a:buClr>
              <a:buSzPts val="2400"/>
              <a:buChar char="•"/>
            </a:pPr>
            <a:r>
              <a:rPr lang="en-US" sz="2400">
                <a:latin typeface="Tahoma"/>
                <a:ea typeface="Tahoma"/>
                <a:cs typeface="Tahoma"/>
                <a:sym typeface="Tahoma"/>
              </a:rPr>
              <a:t>Header and format limitations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2"/>
          <p:cNvSpPr txBox="1"/>
          <p:nvPr>
            <p:ph type="title"/>
          </p:nvPr>
        </p:nvSpPr>
        <p:spPr>
          <a:xfrm>
            <a:off x="754063" y="127000"/>
            <a:ext cx="7623175" cy="93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IPv4 &amp; IPv6 Header Comparison</a:t>
            </a:r>
            <a:endParaRPr sz="3600"/>
          </a:p>
        </p:txBody>
      </p:sp>
      <p:graphicFrame>
        <p:nvGraphicFramePr>
          <p:cNvPr id="632" name="Google Shape;632;p52"/>
          <p:cNvGraphicFramePr/>
          <p:nvPr/>
        </p:nvGraphicFramePr>
        <p:xfrm>
          <a:off x="90488" y="1905000"/>
          <a:ext cx="3000000" cy="3000000"/>
        </p:xfrm>
        <a:graphic>
          <a:graphicData uri="http://schemas.openxmlformats.org/drawingml/2006/table">
            <a:tbl>
              <a:tblPr>
                <a:noFill/>
                <a:tableStyleId>{8CD8EDFA-EB90-4A81-B749-491F32FBBA27}</a:tableStyleId>
              </a:tblPr>
              <a:tblGrid>
                <a:gridCol w="739775"/>
                <a:gridCol w="454025"/>
                <a:gridCol w="1154100"/>
                <a:gridCol w="681050"/>
                <a:gridCol w="201600"/>
                <a:gridCol w="1098550"/>
              </a:tblGrid>
              <a:tr h="646125">
                <a:tc>
                  <a:txBody>
                    <a:bodyPr/>
                    <a:lstStyle/>
                    <a:p>
                      <a:pPr indent="0" lvl="0" marL="0" marR="0" rtl="0" algn="ctr">
                        <a:lnSpc>
                          <a:spcPct val="95000"/>
                        </a:lnSpc>
                        <a:spcBef>
                          <a:spcPts val="0"/>
                        </a:spcBef>
                        <a:spcAft>
                          <a:spcPts val="0"/>
                        </a:spcAft>
                        <a:buClr>
                          <a:srgbClr val="33CCCC"/>
                        </a:buClr>
                        <a:buSzPts val="1000"/>
                        <a:buFont typeface="Arial"/>
                        <a:buNone/>
                      </a:pPr>
                      <a:r>
                        <a:rPr b="1" i="0" lang="en-US" sz="1000" u="none" cap="none" strike="noStrike">
                          <a:solidFill>
                            <a:schemeClr val="dk1"/>
                          </a:solidFill>
                          <a:latin typeface="Arial"/>
                          <a:ea typeface="Arial"/>
                          <a:cs typeface="Arial"/>
                          <a:sym typeface="Arial"/>
                        </a:rPr>
                        <a:t>Version</a:t>
                      </a:r>
                      <a:endParaRPr/>
                    </a:p>
                  </a:txBody>
                  <a:tcPr marT="36500" marB="36500" marR="73025" marL="73025" anchor="ctr">
                    <a:lnL cap="flat" cmpd="sng" w="28575">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CC00"/>
                        </a:gs>
                        <a:gs pos="100000">
                          <a:srgbClr val="FFFFFF"/>
                        </a:gs>
                      </a:gsLst>
                      <a:lin ang="5400000" scaled="0"/>
                    </a:gradFill>
                  </a:tcPr>
                </a:tc>
                <a:tc>
                  <a:txBody>
                    <a:bodyPr/>
                    <a:lstStyle/>
                    <a:p>
                      <a:pPr indent="0" lvl="0" marL="0" marR="0" rtl="0" algn="ctr">
                        <a:lnSpc>
                          <a:spcPct val="95000"/>
                        </a:lnSpc>
                        <a:spcBef>
                          <a:spcPts val="0"/>
                        </a:spcBef>
                        <a:spcAft>
                          <a:spcPts val="0"/>
                        </a:spcAft>
                        <a:buClr>
                          <a:srgbClr val="33CCCC"/>
                        </a:buClr>
                        <a:buSzPts val="1000"/>
                        <a:buFont typeface="Arial"/>
                        <a:buNone/>
                      </a:pPr>
                      <a:r>
                        <a:rPr b="1" i="0" lang="en-US" sz="1000" u="none" cap="none" strike="noStrike">
                          <a:solidFill>
                            <a:schemeClr val="dk1"/>
                          </a:solidFill>
                          <a:latin typeface="Arial"/>
                          <a:ea typeface="Arial"/>
                          <a:cs typeface="Arial"/>
                          <a:sym typeface="Arial"/>
                        </a:rPr>
                        <a:t>IHL</a:t>
                      </a:r>
                      <a:endParaRPr/>
                    </a:p>
                  </a:txBody>
                  <a:tcPr marT="36500" marB="36500" marR="73025" marL="730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6600"/>
                        </a:gs>
                        <a:gs pos="100000">
                          <a:srgbClr val="FFFFFF"/>
                        </a:gs>
                      </a:gsLst>
                      <a:lin ang="5400000" scaled="0"/>
                    </a:gradFill>
                  </a:tcPr>
                </a:tc>
                <a:tc>
                  <a:txBody>
                    <a:bodyPr/>
                    <a:lstStyle/>
                    <a:p>
                      <a:pPr indent="0" lvl="0" marL="0" marR="0" rtl="0" algn="ctr">
                        <a:lnSpc>
                          <a:spcPct val="95000"/>
                        </a:lnSpc>
                        <a:spcBef>
                          <a:spcPts val="0"/>
                        </a:spcBef>
                        <a:spcAft>
                          <a:spcPts val="0"/>
                        </a:spcAft>
                        <a:buClr>
                          <a:srgbClr val="33CCCC"/>
                        </a:buClr>
                        <a:buSzPts val="1000"/>
                        <a:buFont typeface="Arial"/>
                        <a:buNone/>
                      </a:pPr>
                      <a:r>
                        <a:rPr b="1" i="0" lang="en-US" sz="1000" u="none" cap="none" strike="noStrike">
                          <a:solidFill>
                            <a:schemeClr val="dk1"/>
                          </a:solidFill>
                          <a:latin typeface="Arial"/>
                          <a:ea typeface="Arial"/>
                          <a:cs typeface="Arial"/>
                          <a:sym typeface="Arial"/>
                        </a:rPr>
                        <a:t>Type of Service</a:t>
                      </a:r>
                      <a:endParaRPr/>
                    </a:p>
                  </a:txBody>
                  <a:tcPr marT="36500" marB="36500" marR="73025" marL="730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0066CC"/>
                        </a:gs>
                        <a:gs pos="100000">
                          <a:srgbClr val="FFFFFF"/>
                        </a:gs>
                      </a:gsLst>
                      <a:lin ang="5400000" scaled="0"/>
                    </a:gradFill>
                  </a:tcPr>
                </a:tc>
                <a:tc gridSpan="3">
                  <a:txBody>
                    <a:bodyPr/>
                    <a:lstStyle/>
                    <a:p>
                      <a:pPr indent="0" lvl="0" marL="0" marR="0" rtl="0" algn="ctr">
                        <a:lnSpc>
                          <a:spcPct val="95000"/>
                        </a:lnSpc>
                        <a:spcBef>
                          <a:spcPts val="0"/>
                        </a:spcBef>
                        <a:spcAft>
                          <a:spcPts val="0"/>
                        </a:spcAft>
                        <a:buClr>
                          <a:srgbClr val="33CCCC"/>
                        </a:buClr>
                        <a:buSzPts val="1000"/>
                        <a:buFont typeface="Arial"/>
                        <a:buNone/>
                      </a:pPr>
                      <a:r>
                        <a:rPr b="1" i="0" lang="en-US" sz="1000" u="none" cap="none" strike="noStrike">
                          <a:solidFill>
                            <a:schemeClr val="dk1"/>
                          </a:solidFill>
                          <a:latin typeface="Arial"/>
                          <a:ea typeface="Arial"/>
                          <a:cs typeface="Arial"/>
                          <a:sym typeface="Arial"/>
                        </a:rPr>
                        <a:t>Total Length</a:t>
                      </a:r>
                      <a:endParaRPr/>
                    </a:p>
                  </a:txBody>
                  <a:tcPr marT="36500" marB="36500" marR="73025" marL="73025" anchor="ctr">
                    <a:lnL cap="flat" cmpd="sng" w="12700">
                      <a:solidFill>
                        <a:schemeClr val="lt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0066CC"/>
                        </a:gs>
                        <a:gs pos="100000">
                          <a:srgbClr val="FFFFFF"/>
                        </a:gs>
                      </a:gsLst>
                      <a:lin ang="5400000" scaled="0"/>
                    </a:gradFill>
                  </a:tcPr>
                </a:tc>
                <a:tc hMerge="1"/>
                <a:tc hMerge="1"/>
              </a:tr>
              <a:tr h="646125">
                <a:tc gridSpan="3">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Identification</a:t>
                      </a:r>
                      <a:endParaRPr/>
                    </a:p>
                  </a:txBody>
                  <a:tcPr marT="36500" marB="36500" marR="73025" marL="73025" anchor="ctr">
                    <a:lnL cap="flat" cmpd="sng" w="28575">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6600"/>
                        </a:gs>
                        <a:gs pos="100000">
                          <a:srgbClr val="FFFFFF"/>
                        </a:gs>
                      </a:gsLst>
                      <a:lin ang="5400000" scaled="0"/>
                    </a:gradFill>
                  </a:tcPr>
                </a:tc>
                <a:tc hMerge="1"/>
                <a:tc hMerge="1"/>
                <a:tc>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Flags</a:t>
                      </a:r>
                      <a:endParaRPr/>
                    </a:p>
                  </a:txBody>
                  <a:tcPr marT="36500" marB="36500" marR="73025" marL="730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6600"/>
                        </a:gs>
                        <a:gs pos="100000">
                          <a:srgbClr val="FFFFFF"/>
                        </a:gs>
                      </a:gsLst>
                      <a:lin ang="5400000" scaled="0"/>
                    </a:gradFill>
                  </a:tcPr>
                </a:tc>
                <a:tc gridSpan="2">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Fragment Offset</a:t>
                      </a:r>
                      <a:endParaRPr/>
                    </a:p>
                  </a:txBody>
                  <a:tcPr marT="36500" marB="36500" marR="73025" marL="73025" anchor="ctr">
                    <a:lnL cap="flat" cmpd="sng" w="12700">
                      <a:solidFill>
                        <a:schemeClr val="lt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6600"/>
                        </a:gs>
                        <a:gs pos="100000">
                          <a:srgbClr val="FFFFFF"/>
                        </a:gs>
                      </a:gsLst>
                      <a:lin ang="5400000" scaled="0"/>
                    </a:gradFill>
                  </a:tcPr>
                </a:tc>
                <a:tc hMerge="1"/>
              </a:tr>
              <a:tr h="649300">
                <a:tc gridSpan="2">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Time to Live</a:t>
                      </a:r>
                      <a:endParaRPr/>
                    </a:p>
                  </a:txBody>
                  <a:tcPr marT="36500" marB="36500" marR="73025" marL="73025" anchor="ctr">
                    <a:lnL cap="flat" cmpd="sng" w="28575">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0066CC"/>
                        </a:gs>
                        <a:gs pos="100000">
                          <a:srgbClr val="FFFFFF"/>
                        </a:gs>
                      </a:gsLst>
                      <a:lin ang="5400000" scaled="0"/>
                    </a:gradFill>
                  </a:tcPr>
                </a:tc>
                <a:tc hMerge="1"/>
                <a:tc>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Protocol</a:t>
                      </a:r>
                      <a:endParaRPr/>
                    </a:p>
                  </a:txBody>
                  <a:tcPr marT="36500" marB="36500" marR="73025" marL="730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0066CC"/>
                        </a:gs>
                        <a:gs pos="100000">
                          <a:srgbClr val="FFFFFF"/>
                        </a:gs>
                      </a:gsLst>
                      <a:lin ang="5400000" scaled="0"/>
                    </a:gradFill>
                  </a:tcPr>
                </a:tc>
                <a:tc gridSpan="3">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Header Checksum</a:t>
                      </a:r>
                      <a:endParaRPr/>
                    </a:p>
                  </a:txBody>
                  <a:tcPr marT="36500" marB="36500" marR="73025" marL="73025" anchor="ctr">
                    <a:lnL cap="flat" cmpd="sng" w="12700">
                      <a:solidFill>
                        <a:schemeClr val="lt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6600"/>
                        </a:gs>
                        <a:gs pos="100000">
                          <a:srgbClr val="FFFFFF"/>
                        </a:gs>
                      </a:gsLst>
                      <a:lin ang="5400000" scaled="0"/>
                    </a:gradFill>
                  </a:tcPr>
                </a:tc>
                <a:tc hMerge="1"/>
                <a:tc hMerge="1"/>
              </a:tr>
              <a:tr h="401650">
                <a:tc gridSpan="6">
                  <a:txBody>
                    <a:bodyPr/>
                    <a:lstStyle/>
                    <a:p>
                      <a:pPr indent="0" lvl="0" marL="0" marR="0" rtl="0" algn="ctr">
                        <a:lnSpc>
                          <a:spcPct val="95000"/>
                        </a:lnSpc>
                        <a:spcBef>
                          <a:spcPts val="0"/>
                        </a:spcBef>
                        <a:spcAft>
                          <a:spcPts val="0"/>
                        </a:spcAft>
                        <a:buClr>
                          <a:srgbClr val="33CCCC"/>
                        </a:buClr>
                        <a:buSzPts val="1600"/>
                        <a:buFont typeface="Arial"/>
                        <a:buNone/>
                      </a:pPr>
                      <a:r>
                        <a:rPr b="1" i="0" lang="en-US" sz="1600" u="none" cap="none" strike="noStrike">
                          <a:solidFill>
                            <a:schemeClr val="dk1"/>
                          </a:solidFill>
                          <a:latin typeface="Arial"/>
                          <a:ea typeface="Arial"/>
                          <a:cs typeface="Arial"/>
                          <a:sym typeface="Arial"/>
                        </a:rPr>
                        <a:t>Source Address</a:t>
                      </a:r>
                      <a:endParaRPr/>
                    </a:p>
                  </a:txBody>
                  <a:tcPr marT="36500" marB="36500" marR="73025" marL="730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CC00"/>
                        </a:gs>
                        <a:gs pos="100000">
                          <a:srgbClr val="FFFFFF"/>
                        </a:gs>
                      </a:gsLst>
                      <a:lin ang="5400000" scaled="0"/>
                    </a:gradFill>
                  </a:tcPr>
                </a:tc>
                <a:tc hMerge="1"/>
                <a:tc hMerge="1"/>
                <a:tc hMerge="1"/>
                <a:tc hMerge="1"/>
                <a:tc hMerge="1"/>
              </a:tr>
              <a:tr h="401650">
                <a:tc gridSpan="6">
                  <a:txBody>
                    <a:bodyPr/>
                    <a:lstStyle/>
                    <a:p>
                      <a:pPr indent="0" lvl="0" marL="0" marR="0" rtl="0" algn="ctr">
                        <a:lnSpc>
                          <a:spcPct val="95000"/>
                        </a:lnSpc>
                        <a:spcBef>
                          <a:spcPts val="0"/>
                        </a:spcBef>
                        <a:spcAft>
                          <a:spcPts val="0"/>
                        </a:spcAft>
                        <a:buClr>
                          <a:srgbClr val="33CCCC"/>
                        </a:buClr>
                        <a:buSzPts val="1600"/>
                        <a:buFont typeface="Arial"/>
                        <a:buNone/>
                      </a:pPr>
                      <a:r>
                        <a:rPr b="1" i="0" lang="en-US" sz="1600" u="none" cap="none" strike="noStrike">
                          <a:solidFill>
                            <a:schemeClr val="dk1"/>
                          </a:solidFill>
                          <a:latin typeface="Arial"/>
                          <a:ea typeface="Arial"/>
                          <a:cs typeface="Arial"/>
                          <a:sym typeface="Arial"/>
                        </a:rPr>
                        <a:t>Destination Address</a:t>
                      </a:r>
                      <a:endParaRPr/>
                    </a:p>
                  </a:txBody>
                  <a:tcPr marT="36500" marB="36500" marR="73025" marL="730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CC00"/>
                        </a:gs>
                        <a:gs pos="100000">
                          <a:srgbClr val="FFFFFF"/>
                        </a:gs>
                      </a:gsLst>
                      <a:lin ang="5400000" scaled="0"/>
                    </a:gradFill>
                  </a:tcPr>
                </a:tc>
                <a:tc hMerge="1"/>
                <a:tc hMerge="1"/>
                <a:tc hMerge="1"/>
                <a:tc hMerge="1"/>
                <a:tc hMerge="1"/>
              </a:tr>
              <a:tr h="366725">
                <a:tc gridSpan="5">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Options</a:t>
                      </a:r>
                      <a:endParaRPr/>
                    </a:p>
                  </a:txBody>
                  <a:tcPr marT="36500" marB="36500" marR="73025" marL="73025" anchor="ctr">
                    <a:lnL cap="flat" cmpd="sng" w="28575">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dk1"/>
                      </a:solidFill>
                      <a:prstDash val="solid"/>
                      <a:round/>
                      <a:headEnd len="sm" w="sm" type="none"/>
                      <a:tailEnd len="sm" w="sm" type="none"/>
                    </a:lnB>
                    <a:gradFill>
                      <a:gsLst>
                        <a:gs pos="0">
                          <a:srgbClr val="FF6600"/>
                        </a:gs>
                        <a:gs pos="100000">
                          <a:srgbClr val="FFFFFF"/>
                        </a:gs>
                      </a:gsLst>
                      <a:lin ang="5400000" scaled="0"/>
                    </a:gradFill>
                  </a:tcPr>
                </a:tc>
                <a:tc hMerge="1"/>
                <a:tc hMerge="1"/>
                <a:tc hMerge="1"/>
                <a:tc hMerge="1"/>
                <a:tc>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Padding</a:t>
                      </a:r>
                      <a:endParaRPr/>
                    </a:p>
                  </a:txBody>
                  <a:tcPr marT="36500" marB="36500" marR="73025" marL="73025" anchor="ctr">
                    <a:lnL cap="flat" cmpd="sng" w="12700">
                      <a:solidFill>
                        <a:schemeClr val="lt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dk1"/>
                      </a:solidFill>
                      <a:prstDash val="solid"/>
                      <a:round/>
                      <a:headEnd len="sm" w="sm" type="none"/>
                      <a:tailEnd len="sm" w="sm" type="none"/>
                    </a:lnB>
                    <a:gradFill>
                      <a:gsLst>
                        <a:gs pos="0">
                          <a:srgbClr val="FF6600"/>
                        </a:gs>
                        <a:gs pos="100000">
                          <a:srgbClr val="FFFFFF"/>
                        </a:gs>
                      </a:gsLst>
                      <a:lin ang="5400000" scaled="0"/>
                    </a:gradFill>
                  </a:tcPr>
                </a:tc>
              </a:tr>
            </a:tbl>
          </a:graphicData>
        </a:graphic>
      </p:graphicFrame>
      <p:graphicFrame>
        <p:nvGraphicFramePr>
          <p:cNvPr id="633" name="Google Shape;633;p52"/>
          <p:cNvGraphicFramePr/>
          <p:nvPr/>
        </p:nvGraphicFramePr>
        <p:xfrm>
          <a:off x="4724400" y="1905000"/>
          <a:ext cx="3000000" cy="3000000"/>
        </p:xfrm>
        <a:graphic>
          <a:graphicData uri="http://schemas.openxmlformats.org/drawingml/2006/table">
            <a:tbl>
              <a:tblPr>
                <a:noFill/>
                <a:tableStyleId>{8CD8EDFA-EB90-4A81-B749-491F32FBBA27}</a:tableStyleId>
              </a:tblPr>
              <a:tblGrid>
                <a:gridCol w="741375"/>
                <a:gridCol w="1231900"/>
                <a:gridCol w="166675"/>
                <a:gridCol w="1101725"/>
                <a:gridCol w="1101725"/>
              </a:tblGrid>
              <a:tr h="885825">
                <a:tc>
                  <a:txBody>
                    <a:bodyPr/>
                    <a:lstStyle/>
                    <a:p>
                      <a:pPr indent="0" lvl="0" marL="0" marR="0" rtl="0" algn="ctr">
                        <a:lnSpc>
                          <a:spcPct val="95000"/>
                        </a:lnSpc>
                        <a:spcBef>
                          <a:spcPts val="0"/>
                        </a:spcBef>
                        <a:spcAft>
                          <a:spcPts val="0"/>
                        </a:spcAft>
                        <a:buClr>
                          <a:srgbClr val="33CCCC"/>
                        </a:buClr>
                        <a:buSzPts val="1000"/>
                        <a:buFont typeface="Arial"/>
                        <a:buNone/>
                      </a:pPr>
                      <a:r>
                        <a:rPr b="1" i="0" lang="en-US" sz="1000" u="none" cap="none" strike="noStrike">
                          <a:solidFill>
                            <a:schemeClr val="dk1"/>
                          </a:solidFill>
                          <a:latin typeface="Arial"/>
                          <a:ea typeface="Arial"/>
                          <a:cs typeface="Arial"/>
                          <a:sym typeface="Arial"/>
                        </a:rPr>
                        <a:t>Version</a:t>
                      </a:r>
                      <a:endParaRPr/>
                    </a:p>
                  </a:txBody>
                  <a:tcPr marT="36500" marB="36500" marR="73025" marL="73025" anchor="ctr">
                    <a:lnL cap="flat" cmpd="sng" w="28575">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CC00"/>
                        </a:gs>
                        <a:gs pos="100000">
                          <a:srgbClr val="FFFFFF"/>
                        </a:gs>
                      </a:gsLst>
                      <a:lin ang="5400000" scaled="0"/>
                    </a:gradFill>
                  </a:tcPr>
                </a:tc>
                <a:tc>
                  <a:txBody>
                    <a:bodyPr/>
                    <a:lstStyle/>
                    <a:p>
                      <a:pPr indent="0" lvl="0" marL="0" marR="0" rtl="0" algn="ctr">
                        <a:lnSpc>
                          <a:spcPct val="95000"/>
                        </a:lnSpc>
                        <a:spcBef>
                          <a:spcPts val="0"/>
                        </a:spcBef>
                        <a:spcAft>
                          <a:spcPts val="0"/>
                        </a:spcAft>
                        <a:buClr>
                          <a:srgbClr val="33CCCC"/>
                        </a:buClr>
                        <a:buSzPts val="1000"/>
                        <a:buFont typeface="Arial"/>
                        <a:buNone/>
                      </a:pPr>
                      <a:r>
                        <a:rPr b="1" i="0" lang="en-US" sz="1000" u="none" cap="none" strike="noStrike">
                          <a:solidFill>
                            <a:schemeClr val="dk1"/>
                          </a:solidFill>
                          <a:latin typeface="Arial"/>
                          <a:ea typeface="Arial"/>
                          <a:cs typeface="Arial"/>
                          <a:sym typeface="Arial"/>
                        </a:rPr>
                        <a:t>Traffic Class</a:t>
                      </a:r>
                      <a:endParaRPr/>
                    </a:p>
                  </a:txBody>
                  <a:tcPr marT="36500" marB="36500" marR="73025" marL="730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0066CC"/>
                        </a:gs>
                        <a:gs pos="100000">
                          <a:srgbClr val="FFFFFF"/>
                        </a:gs>
                      </a:gsLst>
                      <a:lin ang="5400000" scaled="0"/>
                    </a:gradFill>
                  </a:tcPr>
                </a:tc>
                <a:tc gridSpan="3">
                  <a:txBody>
                    <a:bodyPr/>
                    <a:lstStyle/>
                    <a:p>
                      <a:pPr indent="0" lvl="0" marL="0" marR="0" rtl="0" algn="ctr">
                        <a:lnSpc>
                          <a:spcPct val="95000"/>
                        </a:lnSpc>
                        <a:spcBef>
                          <a:spcPts val="0"/>
                        </a:spcBef>
                        <a:spcAft>
                          <a:spcPts val="0"/>
                        </a:spcAft>
                        <a:buClr>
                          <a:srgbClr val="33CCCC"/>
                        </a:buClr>
                        <a:buSzPts val="1000"/>
                        <a:buFont typeface="Arial"/>
                        <a:buNone/>
                      </a:pPr>
                      <a:r>
                        <a:rPr b="1" i="0" lang="en-US" sz="1000" u="none" cap="none" strike="noStrike">
                          <a:solidFill>
                            <a:schemeClr val="dk1"/>
                          </a:solidFill>
                          <a:latin typeface="Arial"/>
                          <a:ea typeface="Arial"/>
                          <a:cs typeface="Arial"/>
                          <a:sym typeface="Arial"/>
                        </a:rPr>
                        <a:t>Flow Label</a:t>
                      </a:r>
                      <a:endParaRPr/>
                    </a:p>
                  </a:txBody>
                  <a:tcPr marT="36500" marB="36500" marR="73025" marL="73025" anchor="ctr">
                    <a:lnL cap="flat" cmpd="sng" w="12700">
                      <a:solidFill>
                        <a:schemeClr val="lt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008000"/>
                        </a:gs>
                        <a:gs pos="100000">
                          <a:srgbClr val="FFFFFF"/>
                        </a:gs>
                      </a:gsLst>
                      <a:lin ang="5400000" scaled="0"/>
                    </a:gradFill>
                  </a:tcPr>
                </a:tc>
                <a:tc hMerge="1"/>
                <a:tc hMerge="1"/>
              </a:tr>
              <a:tr h="801700">
                <a:tc gridSpan="3">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Payload Length</a:t>
                      </a:r>
                      <a:endParaRPr/>
                    </a:p>
                  </a:txBody>
                  <a:tcPr marT="36500" marB="36500" marR="73025" marL="73025" anchor="ctr">
                    <a:lnL cap="flat" cmpd="sng" w="28575">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0066CC"/>
                        </a:gs>
                        <a:gs pos="100000">
                          <a:srgbClr val="FFFFFF"/>
                        </a:gs>
                      </a:gsLst>
                      <a:lin ang="5400000" scaled="0"/>
                    </a:gradFill>
                  </a:tcPr>
                </a:tc>
                <a:tc hMerge="1"/>
                <a:tc hMerge="1"/>
                <a:tc>
                  <a:txBody>
                    <a:bodyPr/>
                    <a:lstStyle/>
                    <a:p>
                      <a:pPr indent="0" lvl="0" marL="0" marR="0" rtl="0" algn="ctr">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Next Header</a:t>
                      </a:r>
                      <a:endParaRPr/>
                    </a:p>
                  </a:txBody>
                  <a:tcPr marT="36500" marB="36500" marR="73025" marL="730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0066CC"/>
                        </a:gs>
                        <a:gs pos="100000">
                          <a:srgbClr val="FFFFFF"/>
                        </a:gs>
                      </a:gsLst>
                      <a:lin ang="5400000" scaled="0"/>
                    </a:gradFill>
                  </a:tcPr>
                </a:tc>
                <a:tc>
                  <a:txBody>
                    <a:bodyPr/>
                    <a:lstStyle/>
                    <a:p>
                      <a:pPr indent="0" lvl="0" marL="0" marR="0" rtl="0" algn="l">
                        <a:lnSpc>
                          <a:spcPct val="95000"/>
                        </a:lnSpc>
                        <a:spcBef>
                          <a:spcPts val="0"/>
                        </a:spcBef>
                        <a:spcAft>
                          <a:spcPts val="0"/>
                        </a:spcAft>
                        <a:buClr>
                          <a:srgbClr val="33CCCC"/>
                        </a:buClr>
                        <a:buSzPts val="1400"/>
                        <a:buFont typeface="Arial"/>
                        <a:buNone/>
                      </a:pPr>
                      <a:r>
                        <a:rPr b="1" i="0" lang="en-US" sz="1400" u="none" cap="none" strike="noStrike">
                          <a:solidFill>
                            <a:schemeClr val="dk1"/>
                          </a:solidFill>
                          <a:latin typeface="Arial"/>
                          <a:ea typeface="Arial"/>
                          <a:cs typeface="Arial"/>
                          <a:sym typeface="Arial"/>
                        </a:rPr>
                        <a:t>Hop Limit</a:t>
                      </a:r>
                      <a:endParaRPr/>
                    </a:p>
                  </a:txBody>
                  <a:tcPr marT="36500" marB="36500" marR="73025" marL="73025" anchor="ctr">
                    <a:lnL cap="flat" cmpd="sng" w="12700">
                      <a:solidFill>
                        <a:schemeClr val="lt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0066CC"/>
                        </a:gs>
                        <a:gs pos="100000">
                          <a:srgbClr val="FFFFFF"/>
                        </a:gs>
                      </a:gsLst>
                      <a:lin ang="5400000" scaled="0"/>
                    </a:gradFill>
                  </a:tcPr>
                </a:tc>
              </a:tr>
              <a:tr h="1427175">
                <a:tc gridSpan="5">
                  <a:txBody>
                    <a:bodyPr/>
                    <a:lstStyle/>
                    <a:p>
                      <a:pPr indent="0" lvl="0" marL="0" marR="0" rtl="0" algn="ctr">
                        <a:lnSpc>
                          <a:spcPct val="95000"/>
                        </a:lnSpc>
                        <a:spcBef>
                          <a:spcPts val="0"/>
                        </a:spcBef>
                        <a:spcAft>
                          <a:spcPts val="0"/>
                        </a:spcAft>
                        <a:buClr>
                          <a:srgbClr val="33CCCC"/>
                        </a:buClr>
                        <a:buSzPts val="2400"/>
                        <a:buFont typeface="Arial"/>
                        <a:buNone/>
                      </a:pPr>
                      <a:r>
                        <a:rPr b="1" i="0" lang="en-US" sz="2400" u="none" cap="none" strike="noStrike">
                          <a:solidFill>
                            <a:schemeClr val="dk1"/>
                          </a:solidFill>
                          <a:latin typeface="Arial"/>
                          <a:ea typeface="Arial"/>
                          <a:cs typeface="Arial"/>
                          <a:sym typeface="Arial"/>
                        </a:rPr>
                        <a:t>Source Address</a:t>
                      </a:r>
                      <a:endParaRPr/>
                    </a:p>
                  </a:txBody>
                  <a:tcPr marT="36500" marB="36500" marR="73025" marL="730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gradFill>
                      <a:gsLst>
                        <a:gs pos="0">
                          <a:srgbClr val="FFCC00"/>
                        </a:gs>
                        <a:gs pos="100000">
                          <a:srgbClr val="FFFFFF"/>
                        </a:gs>
                      </a:gsLst>
                      <a:lin ang="5400000" scaled="0"/>
                    </a:gradFill>
                  </a:tcPr>
                </a:tc>
                <a:tc hMerge="1"/>
                <a:tc hMerge="1"/>
                <a:tc hMerge="1"/>
                <a:tc hMerge="1"/>
              </a:tr>
              <a:tr h="1457325">
                <a:tc gridSpan="5">
                  <a:txBody>
                    <a:bodyPr/>
                    <a:lstStyle/>
                    <a:p>
                      <a:pPr indent="0" lvl="0" marL="0" marR="0" rtl="0" algn="ctr">
                        <a:lnSpc>
                          <a:spcPct val="95000"/>
                        </a:lnSpc>
                        <a:spcBef>
                          <a:spcPts val="0"/>
                        </a:spcBef>
                        <a:spcAft>
                          <a:spcPts val="0"/>
                        </a:spcAft>
                        <a:buClr>
                          <a:srgbClr val="33CCCC"/>
                        </a:buClr>
                        <a:buSzPts val="2400"/>
                        <a:buFont typeface="Arial"/>
                        <a:buNone/>
                      </a:pPr>
                      <a:r>
                        <a:rPr b="1" i="0" lang="en-US" sz="2400" u="none" cap="none" strike="noStrike">
                          <a:solidFill>
                            <a:schemeClr val="dk1"/>
                          </a:solidFill>
                          <a:latin typeface="Arial"/>
                          <a:ea typeface="Arial"/>
                          <a:cs typeface="Arial"/>
                          <a:sym typeface="Arial"/>
                        </a:rPr>
                        <a:t>Destination Address</a:t>
                      </a:r>
                      <a:endParaRPr/>
                    </a:p>
                  </a:txBody>
                  <a:tcPr marT="36500" marB="36500" marR="73025" marL="730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dk1"/>
                      </a:solidFill>
                      <a:prstDash val="solid"/>
                      <a:round/>
                      <a:headEnd len="sm" w="sm" type="none"/>
                      <a:tailEnd len="sm" w="sm" type="none"/>
                    </a:lnB>
                    <a:gradFill>
                      <a:gsLst>
                        <a:gs pos="0">
                          <a:srgbClr val="FFCC00"/>
                        </a:gs>
                        <a:gs pos="100000">
                          <a:srgbClr val="FFFFFF"/>
                        </a:gs>
                      </a:gsLst>
                      <a:lin ang="5400000" scaled="0"/>
                    </a:gradFill>
                  </a:tcPr>
                </a:tc>
                <a:tc hMerge="1"/>
                <a:tc hMerge="1"/>
                <a:tc hMerge="1"/>
                <a:tc hMerge="1"/>
              </a:tr>
            </a:tbl>
          </a:graphicData>
        </a:graphic>
      </p:graphicFrame>
      <p:sp>
        <p:nvSpPr>
          <p:cNvPr id="634" name="Google Shape;634;p52"/>
          <p:cNvSpPr/>
          <p:nvPr/>
        </p:nvSpPr>
        <p:spPr>
          <a:xfrm>
            <a:off x="1346200" y="1536700"/>
            <a:ext cx="1892300" cy="438150"/>
          </a:xfrm>
          <a:prstGeom prst="rect">
            <a:avLst/>
          </a:prstGeom>
          <a:noFill/>
          <a:ln>
            <a:noFill/>
          </a:ln>
        </p:spPr>
        <p:txBody>
          <a:bodyPr anchorCtr="0" anchor="t" bIns="36500" lIns="73025" spcFirstLastPara="1" rIns="73025" wrap="square" tIns="365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IPv4 Header</a:t>
            </a:r>
            <a:endParaRPr/>
          </a:p>
        </p:txBody>
      </p:sp>
      <p:sp>
        <p:nvSpPr>
          <p:cNvPr id="635" name="Google Shape;635;p52"/>
          <p:cNvSpPr/>
          <p:nvPr/>
        </p:nvSpPr>
        <p:spPr>
          <a:xfrm>
            <a:off x="5643563" y="1524000"/>
            <a:ext cx="1892300" cy="438150"/>
          </a:xfrm>
          <a:prstGeom prst="rect">
            <a:avLst/>
          </a:prstGeom>
          <a:noFill/>
          <a:ln>
            <a:noFill/>
          </a:ln>
        </p:spPr>
        <p:txBody>
          <a:bodyPr anchorCtr="0" anchor="t" bIns="36500" lIns="73025" spcFirstLastPara="1" rIns="73025" wrap="square" tIns="365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IPv6 Header</a:t>
            </a:r>
            <a:endParaRPr/>
          </a:p>
        </p:txBody>
      </p:sp>
      <p:sp>
        <p:nvSpPr>
          <p:cNvPr id="636" name="Google Shape;636;p52"/>
          <p:cNvSpPr/>
          <p:nvPr/>
        </p:nvSpPr>
        <p:spPr>
          <a:xfrm>
            <a:off x="381000" y="5334000"/>
            <a:ext cx="328613" cy="228600"/>
          </a:xfrm>
          <a:prstGeom prst="roundRect">
            <a:avLst>
              <a:gd fmla="val 16667" name="adj"/>
            </a:avLst>
          </a:prstGeom>
          <a:gradFill>
            <a:gsLst>
              <a:gs pos="0">
                <a:srgbClr val="FFCC00"/>
              </a:gs>
              <a:gs pos="100000">
                <a:schemeClr val="lt1"/>
              </a:gs>
            </a:gsLst>
            <a:lin ang="5400000" scaled="0"/>
          </a:gradFill>
          <a:ln cap="flat" cmpd="sng" w="9525">
            <a:solidFill>
              <a:srgbClr val="808080"/>
            </a:solidFill>
            <a:prstDash val="solid"/>
            <a:round/>
            <a:headEnd len="sm" w="sm" type="none"/>
            <a:tailEnd len="sm" w="sm" type="none"/>
          </a:ln>
          <a:effectLst>
            <a:outerShdw rotWithShape="0" algn="ctr" dir="2700000" dist="35921">
              <a:schemeClr val="lt2"/>
            </a:outerShdw>
          </a:effectLst>
        </p:spPr>
        <p:txBody>
          <a:bodyPr anchorCtr="0" anchor="ctr" bIns="41050" lIns="82100" spcFirstLastPara="1" rIns="82100" wrap="square" tIns="410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52"/>
          <p:cNvSpPr/>
          <p:nvPr/>
        </p:nvSpPr>
        <p:spPr>
          <a:xfrm>
            <a:off x="381000" y="5638800"/>
            <a:ext cx="328613" cy="228600"/>
          </a:xfrm>
          <a:prstGeom prst="roundRect">
            <a:avLst>
              <a:gd fmla="val 16667" name="adj"/>
            </a:avLst>
          </a:prstGeom>
          <a:gradFill>
            <a:gsLst>
              <a:gs pos="0">
                <a:srgbClr val="FF6600"/>
              </a:gs>
              <a:gs pos="100000">
                <a:schemeClr val="lt1"/>
              </a:gs>
            </a:gsLst>
            <a:lin ang="5400000" scaled="0"/>
          </a:gradFill>
          <a:ln cap="flat" cmpd="sng" w="9525">
            <a:solidFill>
              <a:srgbClr val="808080"/>
            </a:solidFill>
            <a:prstDash val="solid"/>
            <a:round/>
            <a:headEnd len="sm" w="sm" type="none"/>
            <a:tailEnd len="sm" w="sm" type="none"/>
          </a:ln>
          <a:effectLst>
            <a:outerShdw rotWithShape="0" algn="ctr" dir="2700000" dist="35921">
              <a:schemeClr val="lt2"/>
            </a:outerShdw>
          </a:effectLst>
        </p:spPr>
        <p:txBody>
          <a:bodyPr anchorCtr="0" anchor="ctr" bIns="41050" lIns="82100" spcFirstLastPara="1" rIns="82100" wrap="square" tIns="410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52"/>
          <p:cNvSpPr/>
          <p:nvPr/>
        </p:nvSpPr>
        <p:spPr>
          <a:xfrm>
            <a:off x="381000" y="5943600"/>
            <a:ext cx="328613" cy="228600"/>
          </a:xfrm>
          <a:prstGeom prst="roundRect">
            <a:avLst>
              <a:gd fmla="val 16667" name="adj"/>
            </a:avLst>
          </a:prstGeom>
          <a:gradFill>
            <a:gsLst>
              <a:gs pos="0">
                <a:srgbClr val="0066CC"/>
              </a:gs>
              <a:gs pos="100000">
                <a:schemeClr val="lt1"/>
              </a:gs>
            </a:gsLst>
            <a:lin ang="5400000" scaled="0"/>
          </a:gradFill>
          <a:ln cap="flat" cmpd="sng" w="9525">
            <a:solidFill>
              <a:srgbClr val="808080"/>
            </a:solidFill>
            <a:prstDash val="solid"/>
            <a:round/>
            <a:headEnd len="sm" w="sm" type="none"/>
            <a:tailEnd len="sm" w="sm" type="none"/>
          </a:ln>
          <a:effectLst>
            <a:outerShdw rotWithShape="0" algn="ctr" dir="2700000" dist="35921">
              <a:schemeClr val="lt2"/>
            </a:outerShdw>
          </a:effectLst>
        </p:spPr>
        <p:txBody>
          <a:bodyPr anchorCtr="0" anchor="ctr" bIns="41050" lIns="82100" spcFirstLastPara="1" rIns="82100" wrap="square" tIns="410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52"/>
          <p:cNvSpPr/>
          <p:nvPr/>
        </p:nvSpPr>
        <p:spPr>
          <a:xfrm>
            <a:off x="381000" y="6235700"/>
            <a:ext cx="328613" cy="228600"/>
          </a:xfrm>
          <a:prstGeom prst="roundRect">
            <a:avLst>
              <a:gd fmla="val 16667" name="adj"/>
            </a:avLst>
          </a:prstGeom>
          <a:gradFill>
            <a:gsLst>
              <a:gs pos="0">
                <a:srgbClr val="008000"/>
              </a:gs>
              <a:gs pos="100000">
                <a:schemeClr val="lt1"/>
              </a:gs>
            </a:gsLst>
            <a:lin ang="5400000" scaled="0"/>
          </a:gradFill>
          <a:ln cap="flat" cmpd="sng" w="9525">
            <a:solidFill>
              <a:srgbClr val="808080"/>
            </a:solidFill>
            <a:prstDash val="solid"/>
            <a:round/>
            <a:headEnd len="sm" w="sm" type="none"/>
            <a:tailEnd len="sm" w="sm" type="none"/>
          </a:ln>
          <a:effectLst>
            <a:outerShdw rotWithShape="0" algn="ctr" dir="2700000" dist="35921">
              <a:schemeClr val="lt2"/>
            </a:outerShdw>
          </a:effectLst>
        </p:spPr>
        <p:txBody>
          <a:bodyPr anchorCtr="0" anchor="ctr" bIns="41050" lIns="82100" spcFirstLastPara="1" rIns="82100" wrap="square" tIns="410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52"/>
          <p:cNvSpPr txBox="1"/>
          <p:nvPr/>
        </p:nvSpPr>
        <p:spPr>
          <a:xfrm>
            <a:off x="685800" y="5345113"/>
            <a:ext cx="3429000" cy="1208087"/>
          </a:xfrm>
          <a:prstGeom prst="rect">
            <a:avLst/>
          </a:prstGeom>
          <a:noFill/>
          <a:ln>
            <a:noFill/>
          </a:ln>
        </p:spPr>
        <p:txBody>
          <a:bodyPr anchorCtr="1" anchor="t" bIns="41050" lIns="82100" spcFirstLastPara="1" rIns="82100" wrap="square" tIns="41050">
            <a:spAutoFit/>
          </a:bodyPr>
          <a:lstStyle/>
          <a:p>
            <a:pPr indent="0" lvl="0" marL="0" marR="0" rtl="0" algn="l">
              <a:lnSpc>
                <a:spcPct val="95000"/>
              </a:lnSpc>
              <a:spcBef>
                <a:spcPts val="0"/>
              </a:spcBef>
              <a:spcAft>
                <a:spcPts val="0"/>
              </a:spcAft>
              <a:buClr>
                <a:srgbClr val="35C5FF"/>
              </a:buClr>
              <a:buSzPts val="1400"/>
              <a:buFont typeface="Arial"/>
              <a:buNone/>
            </a:pPr>
            <a:r>
              <a:rPr lang="en-US" sz="1400">
                <a:solidFill>
                  <a:schemeClr val="dk1"/>
                </a:solidFill>
                <a:latin typeface="Calibri"/>
                <a:ea typeface="Calibri"/>
                <a:cs typeface="Calibri"/>
                <a:sym typeface="Calibri"/>
              </a:rPr>
              <a:t>- field’s name kept from IPv4 to IPv6</a:t>
            </a:r>
            <a:endParaRPr/>
          </a:p>
          <a:p>
            <a:pPr indent="0" lvl="0" marL="0" marR="0" rtl="0" algn="l">
              <a:lnSpc>
                <a:spcPct val="95000"/>
              </a:lnSpc>
              <a:spcBef>
                <a:spcPts val="700"/>
              </a:spcBef>
              <a:spcAft>
                <a:spcPts val="0"/>
              </a:spcAft>
              <a:buClr>
                <a:srgbClr val="35C5FF"/>
              </a:buClr>
              <a:buSzPts val="1400"/>
              <a:buFont typeface="Arial"/>
              <a:buNone/>
            </a:pPr>
            <a:r>
              <a:rPr lang="en-US" sz="1400">
                <a:solidFill>
                  <a:schemeClr val="dk1"/>
                </a:solidFill>
                <a:latin typeface="Calibri"/>
                <a:ea typeface="Calibri"/>
                <a:cs typeface="Calibri"/>
                <a:sym typeface="Calibri"/>
              </a:rPr>
              <a:t>- fields not kept in IPv6</a:t>
            </a:r>
            <a:endParaRPr/>
          </a:p>
          <a:p>
            <a:pPr indent="0" lvl="0" marL="0" marR="0" rtl="0" algn="l">
              <a:lnSpc>
                <a:spcPct val="95000"/>
              </a:lnSpc>
              <a:spcBef>
                <a:spcPts val="700"/>
              </a:spcBef>
              <a:spcAft>
                <a:spcPts val="0"/>
              </a:spcAft>
              <a:buClr>
                <a:srgbClr val="35C5FF"/>
              </a:buClr>
              <a:buSzPts val="1400"/>
              <a:buFont typeface="Arial"/>
              <a:buNone/>
            </a:pPr>
            <a:r>
              <a:rPr lang="en-US" sz="1400">
                <a:solidFill>
                  <a:schemeClr val="dk1"/>
                </a:solidFill>
                <a:latin typeface="Calibri"/>
                <a:ea typeface="Calibri"/>
                <a:cs typeface="Calibri"/>
                <a:sym typeface="Calibri"/>
              </a:rPr>
              <a:t>- Name &amp; position changed in IPv6</a:t>
            </a:r>
            <a:endParaRPr sz="1400">
              <a:solidFill>
                <a:schemeClr val="dk1"/>
              </a:solidFill>
              <a:latin typeface="Calibri"/>
              <a:ea typeface="Calibri"/>
              <a:cs typeface="Calibri"/>
              <a:sym typeface="Calibri"/>
            </a:endParaRPr>
          </a:p>
          <a:p>
            <a:pPr indent="0" lvl="0" marL="0" marR="0" rtl="0" algn="l">
              <a:lnSpc>
                <a:spcPct val="95000"/>
              </a:lnSpc>
              <a:spcBef>
                <a:spcPts val="700"/>
              </a:spcBef>
              <a:spcAft>
                <a:spcPts val="0"/>
              </a:spcAft>
              <a:buClr>
                <a:srgbClr val="35C5FF"/>
              </a:buClr>
              <a:buSzPts val="1400"/>
              <a:buFont typeface="Arial"/>
              <a:buNone/>
            </a:pPr>
            <a:r>
              <a:rPr lang="en-US" sz="1400">
                <a:solidFill>
                  <a:schemeClr val="dk1"/>
                </a:solidFill>
                <a:latin typeface="Calibri"/>
                <a:ea typeface="Calibri"/>
                <a:cs typeface="Calibri"/>
                <a:sym typeface="Calibri"/>
              </a:rPr>
              <a:t>- New field in IPv6</a:t>
            </a:r>
            <a:endParaRPr sz="1400">
              <a:solidFill>
                <a:schemeClr val="dk1"/>
              </a:solidFill>
              <a:latin typeface="Calibri"/>
              <a:ea typeface="Calibri"/>
              <a:cs typeface="Calibri"/>
              <a:sym typeface="Calibri"/>
            </a:endParaRPr>
          </a:p>
        </p:txBody>
      </p:sp>
      <p:sp>
        <p:nvSpPr>
          <p:cNvPr id="641" name="Google Shape;641;p52"/>
          <p:cNvSpPr txBox="1"/>
          <p:nvPr/>
        </p:nvSpPr>
        <p:spPr>
          <a:xfrm rot="-5400000">
            <a:off x="-446881" y="5699918"/>
            <a:ext cx="1250950" cy="430213"/>
          </a:xfrm>
          <a:prstGeom prst="rect">
            <a:avLst/>
          </a:prstGeom>
          <a:noFill/>
          <a:ln>
            <a:noFill/>
          </a:ln>
        </p:spPr>
        <p:txBody>
          <a:bodyPr anchorCtr="1" anchor="t" bIns="41050" lIns="82100" spcFirstLastPara="1" rIns="82100" wrap="square" tIns="41050">
            <a:spAutoFit/>
          </a:bodyPr>
          <a:lstStyle/>
          <a:p>
            <a:pPr indent="0" lvl="0" marL="0" marR="0" rtl="0" algn="l">
              <a:lnSpc>
                <a:spcPct val="95000"/>
              </a:lnSpc>
              <a:spcBef>
                <a:spcPts val="0"/>
              </a:spcBef>
              <a:spcAft>
                <a:spcPts val="0"/>
              </a:spcAft>
              <a:buClr>
                <a:srgbClr val="35C5FF"/>
              </a:buClr>
              <a:buSzPts val="2400"/>
              <a:buFont typeface="Arial"/>
              <a:buNone/>
            </a:pPr>
            <a:r>
              <a:rPr lang="en-US" sz="2400">
                <a:solidFill>
                  <a:srgbClr val="B2B2B2"/>
                </a:solidFill>
                <a:latin typeface="Calibri"/>
                <a:ea typeface="Calibri"/>
                <a:cs typeface="Calibri"/>
                <a:sym typeface="Calibri"/>
              </a:rPr>
              <a:t>Legend</a:t>
            </a:r>
            <a:endParaRPr b="0" sz="2400">
              <a:solidFill>
                <a:srgbClr val="B2B2B2"/>
              </a:solidFill>
              <a:latin typeface="Calibri"/>
              <a:ea typeface="Calibri"/>
              <a:cs typeface="Calibri"/>
              <a:sym typeface="Calibri"/>
            </a:endParaRPr>
          </a:p>
        </p:txBody>
      </p:sp>
    </p:spTree>
  </p:cSld>
  <p:clrMapOvr>
    <a:masterClrMapping/>
  </p:clrMapOvr>
  <p:transition spd="med">
    <p:random/>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3"/>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baseline="-25000" lang="en-US" sz="3200">
                <a:solidFill>
                  <a:schemeClr val="dk1"/>
                </a:solidFill>
                <a:latin typeface="Arial"/>
                <a:ea typeface="Arial"/>
                <a:cs typeface="Arial"/>
                <a:sym typeface="Arial"/>
              </a:rPr>
              <a:t>IPv6 Packet Format</a:t>
            </a:r>
            <a:endParaRPr/>
          </a:p>
        </p:txBody>
      </p:sp>
      <p:sp>
        <p:nvSpPr>
          <p:cNvPr id="648" name="Google Shape;648;p53"/>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649" name="Google Shape;649;p53"/>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IPv6 Header</a:t>
            </a:r>
            <a:endParaRPr/>
          </a:p>
        </p:txBody>
      </p:sp>
      <p:pic>
        <p:nvPicPr>
          <p:cNvPr descr="FIG19" id="650" name="Google Shape;650;p53"/>
          <p:cNvPicPr preferRelativeResize="0"/>
          <p:nvPr/>
        </p:nvPicPr>
        <p:blipFill rotWithShape="1">
          <a:blip r:embed="rId3">
            <a:alphaModFix/>
          </a:blip>
          <a:srcRect b="0" l="0" r="0" t="0"/>
          <a:stretch/>
        </p:blipFill>
        <p:spPr>
          <a:xfrm>
            <a:off x="1371600" y="2106613"/>
            <a:ext cx="5715000" cy="3429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4"/>
          <p:cNvSpPr txBox="1"/>
          <p:nvPr>
            <p:ph type="title"/>
          </p:nvPr>
        </p:nvSpPr>
        <p:spPr>
          <a:xfrm>
            <a:off x="304800" y="228600"/>
            <a:ext cx="7543800" cy="8080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IPv6 Header Fields</a:t>
            </a:r>
            <a:endParaRPr/>
          </a:p>
        </p:txBody>
      </p:sp>
      <p:sp>
        <p:nvSpPr>
          <p:cNvPr id="657" name="Google Shape;657;p54"/>
          <p:cNvSpPr txBox="1"/>
          <p:nvPr>
            <p:ph idx="1" type="body"/>
          </p:nvPr>
        </p:nvSpPr>
        <p:spPr>
          <a:xfrm>
            <a:off x="457200" y="1447800"/>
            <a:ext cx="8229600" cy="4779963"/>
          </a:xfrm>
          <a:prstGeom prst="rect">
            <a:avLst/>
          </a:prstGeom>
          <a:noFill/>
          <a:ln>
            <a:noFill/>
          </a:ln>
        </p:spPr>
        <p:txBody>
          <a:bodyPr anchorCtr="0" anchor="t" bIns="45700" lIns="91425" spcFirstLastPara="1" rIns="91425" wrap="square" tIns="45700">
            <a:normAutofit/>
          </a:bodyPr>
          <a:lstStyle/>
          <a:p>
            <a:pPr indent="-457200" lvl="0" marL="457200" rtl="0" algn="just">
              <a:lnSpc>
                <a:spcPct val="90000"/>
              </a:lnSpc>
              <a:spcBef>
                <a:spcPts val="0"/>
              </a:spcBef>
              <a:spcAft>
                <a:spcPts val="0"/>
              </a:spcAft>
              <a:buClr>
                <a:schemeClr val="dk1"/>
              </a:buClr>
              <a:buSzPts val="1800"/>
              <a:buChar char="•"/>
            </a:pPr>
            <a:r>
              <a:rPr lang="en-US" sz="1800"/>
              <a:t>Based on these rules, RFC 2460 defines the following IPv6 header fields:</a:t>
            </a:r>
            <a:endParaRPr/>
          </a:p>
          <a:p>
            <a:pPr indent="-457200" lvl="0" marL="457200" rtl="0" algn="just">
              <a:lnSpc>
                <a:spcPct val="90000"/>
              </a:lnSpc>
              <a:spcBef>
                <a:spcPts val="750"/>
              </a:spcBef>
              <a:spcAft>
                <a:spcPts val="0"/>
              </a:spcAft>
              <a:buClr>
                <a:schemeClr val="dk1"/>
              </a:buClr>
              <a:buSzPts val="1800"/>
              <a:buFont typeface="Noto Sans Symbols"/>
              <a:buNone/>
            </a:pPr>
            <a:r>
              <a:t/>
            </a:r>
            <a:endParaRPr sz="1800"/>
          </a:p>
          <a:p>
            <a:pPr indent="-493713" lvl="1" marL="838200" rtl="0" algn="just">
              <a:lnSpc>
                <a:spcPct val="90000"/>
              </a:lnSpc>
              <a:spcBef>
                <a:spcPts val="375"/>
              </a:spcBef>
              <a:spcAft>
                <a:spcPts val="0"/>
              </a:spcAft>
              <a:buClr>
                <a:schemeClr val="dk1"/>
              </a:buClr>
              <a:buSzPts val="1800"/>
              <a:buFont typeface="Calibri"/>
              <a:buAutoNum type="arabicPeriod"/>
            </a:pPr>
            <a:r>
              <a:rPr b="1" lang="en-US" sz="1800"/>
              <a:t>Version (4 bits)</a:t>
            </a:r>
            <a:endParaRPr/>
          </a:p>
          <a:p>
            <a:pPr indent="-563563" lvl="2" marL="1257300" rtl="0" algn="just">
              <a:lnSpc>
                <a:spcPct val="90000"/>
              </a:lnSpc>
              <a:spcBef>
                <a:spcPts val="375"/>
              </a:spcBef>
              <a:spcAft>
                <a:spcPts val="0"/>
              </a:spcAft>
              <a:buClr>
                <a:schemeClr val="dk1"/>
              </a:buClr>
              <a:buSzPts val="1900"/>
              <a:buChar char="•"/>
            </a:pPr>
            <a:r>
              <a:rPr lang="en-US" sz="1900"/>
              <a:t>4 bits are used to indicate the version of IP and is set to 6</a:t>
            </a:r>
            <a:r>
              <a:rPr lang="en-US" sz="2100"/>
              <a:t> </a:t>
            </a:r>
            <a:endParaRPr/>
          </a:p>
          <a:p>
            <a:pPr indent="-379413" lvl="1" marL="838200" rtl="0" algn="just">
              <a:lnSpc>
                <a:spcPct val="90000"/>
              </a:lnSpc>
              <a:spcBef>
                <a:spcPts val="375"/>
              </a:spcBef>
              <a:spcAft>
                <a:spcPts val="0"/>
              </a:spcAft>
              <a:buClr>
                <a:schemeClr val="dk1"/>
              </a:buClr>
              <a:buSzPts val="1800"/>
              <a:buNone/>
            </a:pPr>
            <a:r>
              <a:t/>
            </a:r>
            <a:endParaRPr b="1" sz="1800"/>
          </a:p>
          <a:p>
            <a:pPr indent="-493713" lvl="1" marL="838200" rtl="0" algn="just">
              <a:lnSpc>
                <a:spcPct val="90000"/>
              </a:lnSpc>
              <a:spcBef>
                <a:spcPts val="375"/>
              </a:spcBef>
              <a:spcAft>
                <a:spcPts val="0"/>
              </a:spcAft>
              <a:buClr>
                <a:schemeClr val="dk1"/>
              </a:buClr>
              <a:buSzPts val="1800"/>
              <a:buChar char="•"/>
            </a:pPr>
            <a:r>
              <a:rPr b="1" lang="en-US" sz="1800"/>
              <a:t>Traffic Class (8 bits)</a:t>
            </a:r>
            <a:endParaRPr/>
          </a:p>
          <a:p>
            <a:pPr indent="-563563" lvl="2" marL="1257300" rtl="0" algn="just">
              <a:lnSpc>
                <a:spcPct val="90000"/>
              </a:lnSpc>
              <a:spcBef>
                <a:spcPts val="375"/>
              </a:spcBef>
              <a:spcAft>
                <a:spcPts val="0"/>
              </a:spcAft>
              <a:buClr>
                <a:schemeClr val="dk1"/>
              </a:buClr>
              <a:buSzPts val="1800"/>
              <a:buChar char="•"/>
            </a:pPr>
            <a:r>
              <a:rPr lang="en-US" sz="1800"/>
              <a:t>same function as the Type of Service field in the IPv4 header. </a:t>
            </a:r>
            <a:endParaRPr sz="1600"/>
          </a:p>
          <a:p>
            <a:pPr indent="-379413" lvl="1" marL="838200" rtl="0" algn="just">
              <a:lnSpc>
                <a:spcPct val="90000"/>
              </a:lnSpc>
              <a:spcBef>
                <a:spcPts val="375"/>
              </a:spcBef>
              <a:spcAft>
                <a:spcPts val="0"/>
              </a:spcAft>
              <a:buClr>
                <a:schemeClr val="dk1"/>
              </a:buClr>
              <a:buSzPts val="1800"/>
              <a:buFont typeface="Calibri"/>
              <a:buNone/>
            </a:pPr>
            <a:r>
              <a:t/>
            </a:r>
            <a:endParaRPr b="1" sz="1800"/>
          </a:p>
          <a:p>
            <a:pPr indent="-493713" lvl="1" marL="838200" rtl="0" algn="just">
              <a:lnSpc>
                <a:spcPct val="90000"/>
              </a:lnSpc>
              <a:spcBef>
                <a:spcPts val="375"/>
              </a:spcBef>
              <a:spcAft>
                <a:spcPts val="0"/>
              </a:spcAft>
              <a:buClr>
                <a:schemeClr val="dk1"/>
              </a:buClr>
              <a:buSzPts val="1800"/>
              <a:buFont typeface="Calibri"/>
              <a:buAutoNum type="arabicPeriod"/>
            </a:pPr>
            <a:r>
              <a:rPr b="1" lang="en-US" sz="1800"/>
              <a:t>Flow Label (20 bits)</a:t>
            </a:r>
            <a:endParaRPr/>
          </a:p>
          <a:p>
            <a:pPr indent="-563563" lvl="2" marL="1257300" rtl="0" algn="just">
              <a:lnSpc>
                <a:spcPct val="90000"/>
              </a:lnSpc>
              <a:spcBef>
                <a:spcPts val="375"/>
              </a:spcBef>
              <a:spcAft>
                <a:spcPts val="0"/>
              </a:spcAft>
              <a:buClr>
                <a:schemeClr val="dk1"/>
              </a:buClr>
              <a:buSzPts val="1800"/>
              <a:buChar char="•"/>
            </a:pPr>
            <a:r>
              <a:rPr lang="en-US" sz="1800"/>
              <a:t>identifies a flow and it is intended to enable the router to identify packets that should be treated in a similar way without the need for deep lookups within those packets. </a:t>
            </a:r>
            <a:endParaRPr/>
          </a:p>
          <a:p>
            <a:pPr indent="-563563" lvl="2" marL="1257300" rtl="0" algn="just">
              <a:lnSpc>
                <a:spcPct val="90000"/>
              </a:lnSpc>
              <a:spcBef>
                <a:spcPts val="375"/>
              </a:spcBef>
              <a:spcAft>
                <a:spcPts val="0"/>
              </a:spcAft>
              <a:buClr>
                <a:schemeClr val="dk1"/>
              </a:buClr>
              <a:buSzPts val="1800"/>
              <a:buChar char="•"/>
            </a:pPr>
            <a:r>
              <a:rPr lang="en-US" sz="1800"/>
              <a:t>set by the source and should not be changed by routers along the path to destination.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5"/>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baseline="-25000" lang="en-US" sz="3200">
                <a:solidFill>
                  <a:schemeClr val="dk1"/>
                </a:solidFill>
                <a:latin typeface="Arial"/>
                <a:ea typeface="Arial"/>
                <a:cs typeface="Arial"/>
                <a:sym typeface="Arial"/>
              </a:rPr>
              <a:t>IPv6 Packet Format</a:t>
            </a:r>
            <a:endParaRPr/>
          </a:p>
        </p:txBody>
      </p:sp>
      <p:sp>
        <p:nvSpPr>
          <p:cNvPr id="664" name="Google Shape;664;p55"/>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665" name="Google Shape;665;p55"/>
          <p:cNvSpPr txBox="1"/>
          <p:nvPr>
            <p:ph type="title"/>
          </p:nvPr>
        </p:nvSpPr>
        <p:spPr>
          <a:xfrm>
            <a:off x="228600" y="304800"/>
            <a:ext cx="7543800" cy="7318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IPv6 Header Fields</a:t>
            </a:r>
            <a:endParaRPr/>
          </a:p>
        </p:txBody>
      </p:sp>
      <p:sp>
        <p:nvSpPr>
          <p:cNvPr id="666" name="Google Shape;666;p55"/>
          <p:cNvSpPr txBox="1"/>
          <p:nvPr>
            <p:ph idx="1" type="body"/>
          </p:nvPr>
        </p:nvSpPr>
        <p:spPr>
          <a:xfrm>
            <a:off x="457200" y="1447800"/>
            <a:ext cx="8229600" cy="4411663"/>
          </a:xfrm>
          <a:prstGeom prst="rect">
            <a:avLst/>
          </a:prstGeom>
          <a:noFill/>
          <a:ln>
            <a:noFill/>
          </a:ln>
        </p:spPr>
        <p:txBody>
          <a:bodyPr anchorCtr="0" anchor="t" bIns="45700" lIns="91425" spcFirstLastPara="1" rIns="91425" wrap="square" tIns="45700">
            <a:normAutofit/>
          </a:bodyPr>
          <a:lstStyle/>
          <a:p>
            <a:pPr indent="-571500" lvl="0" marL="571500" rtl="0" algn="just">
              <a:lnSpc>
                <a:spcPct val="80000"/>
              </a:lnSpc>
              <a:spcBef>
                <a:spcPts val="0"/>
              </a:spcBef>
              <a:spcAft>
                <a:spcPts val="0"/>
              </a:spcAft>
              <a:buClr>
                <a:schemeClr val="dk1"/>
              </a:buClr>
              <a:buSzPts val="2000"/>
              <a:buFont typeface="Calibri"/>
              <a:buAutoNum type="arabicPeriod" startAt="4"/>
            </a:pPr>
            <a:r>
              <a:rPr b="1" lang="en-US" sz="2000"/>
              <a:t>Payload Length (16 bits)</a:t>
            </a:r>
            <a:endParaRPr/>
          </a:p>
          <a:p>
            <a:pPr indent="-495300" lvl="1" marL="839788" rtl="0" algn="just">
              <a:lnSpc>
                <a:spcPct val="80000"/>
              </a:lnSpc>
              <a:spcBef>
                <a:spcPts val="375"/>
              </a:spcBef>
              <a:spcAft>
                <a:spcPts val="0"/>
              </a:spcAft>
              <a:buClr>
                <a:schemeClr val="dk1"/>
              </a:buClr>
              <a:buSzPts val="1800"/>
              <a:buChar char="•"/>
            </a:pPr>
            <a:r>
              <a:rPr lang="en-US" sz="1800"/>
              <a:t>With the header length fixed at 40 bytes, it is enough to indicate the length of the payload to determine the length of the entire packet. </a:t>
            </a:r>
            <a:endParaRPr/>
          </a:p>
          <a:p>
            <a:pPr indent="-368300" lvl="1" marL="839788" rtl="0" algn="just">
              <a:lnSpc>
                <a:spcPct val="80000"/>
              </a:lnSpc>
              <a:spcBef>
                <a:spcPts val="375"/>
              </a:spcBef>
              <a:spcAft>
                <a:spcPts val="0"/>
              </a:spcAft>
              <a:buClr>
                <a:schemeClr val="dk1"/>
              </a:buClr>
              <a:buSzPts val="2000"/>
              <a:buNone/>
            </a:pPr>
            <a:r>
              <a:t/>
            </a:r>
            <a:endParaRPr sz="2000"/>
          </a:p>
          <a:p>
            <a:pPr indent="-571500" lvl="0" marL="571500" rtl="0" algn="just">
              <a:lnSpc>
                <a:spcPct val="80000"/>
              </a:lnSpc>
              <a:spcBef>
                <a:spcPts val="750"/>
              </a:spcBef>
              <a:spcAft>
                <a:spcPts val="0"/>
              </a:spcAft>
              <a:buClr>
                <a:schemeClr val="dk1"/>
              </a:buClr>
              <a:buSzPts val="2000"/>
              <a:buFont typeface="Calibri"/>
              <a:buAutoNum type="arabicPeriod" startAt="4"/>
            </a:pPr>
            <a:r>
              <a:rPr b="1" lang="en-US" sz="2000"/>
              <a:t>Next Header (8 bits)</a:t>
            </a:r>
            <a:endParaRPr/>
          </a:p>
          <a:p>
            <a:pPr indent="-495300" lvl="1" marL="839788" rtl="0" algn="just">
              <a:lnSpc>
                <a:spcPct val="80000"/>
              </a:lnSpc>
              <a:spcBef>
                <a:spcPts val="375"/>
              </a:spcBef>
              <a:spcAft>
                <a:spcPts val="0"/>
              </a:spcAft>
              <a:buClr>
                <a:schemeClr val="dk1"/>
              </a:buClr>
              <a:buSzPts val="1800"/>
              <a:buChar char="•"/>
            </a:pPr>
            <a:r>
              <a:rPr lang="en-US" sz="1800"/>
              <a:t>Indicates either the first extension header (if present) or the protocol in the upper layer PDU (such as TCP, UDP, or ICMPv6). </a:t>
            </a:r>
            <a:endParaRPr/>
          </a:p>
          <a:p>
            <a:pPr indent="-438150" lvl="0" marL="571500" rtl="0" algn="just">
              <a:lnSpc>
                <a:spcPct val="80000"/>
              </a:lnSpc>
              <a:spcBef>
                <a:spcPts val="750"/>
              </a:spcBef>
              <a:spcAft>
                <a:spcPts val="0"/>
              </a:spcAft>
              <a:buClr>
                <a:schemeClr val="dk1"/>
              </a:buClr>
              <a:buSzPts val="2100"/>
              <a:buFont typeface="Noto Sans Symbols"/>
              <a:buNone/>
            </a:pPr>
            <a:r>
              <a:t/>
            </a:r>
            <a:endParaRPr b="1" sz="2100"/>
          </a:p>
          <a:p>
            <a:pPr indent="-571500" lvl="0" marL="571500" rtl="0" algn="just">
              <a:lnSpc>
                <a:spcPct val="80000"/>
              </a:lnSpc>
              <a:spcBef>
                <a:spcPts val="750"/>
              </a:spcBef>
              <a:spcAft>
                <a:spcPts val="0"/>
              </a:spcAft>
              <a:buClr>
                <a:schemeClr val="dk1"/>
              </a:buClr>
              <a:buSzPts val="2000"/>
              <a:buFont typeface="Noto Sans Symbols"/>
              <a:buAutoNum type="arabicPeriod" startAt="4"/>
            </a:pPr>
            <a:r>
              <a:rPr b="1" lang="en-US" sz="2000"/>
              <a:t>Hop Limit (8 bits)</a:t>
            </a:r>
            <a:endParaRPr/>
          </a:p>
          <a:p>
            <a:pPr indent="-495300" lvl="1" marL="839788" rtl="0" algn="just">
              <a:lnSpc>
                <a:spcPct val="80000"/>
              </a:lnSpc>
              <a:spcBef>
                <a:spcPts val="375"/>
              </a:spcBef>
              <a:spcAft>
                <a:spcPts val="0"/>
              </a:spcAft>
              <a:buClr>
                <a:schemeClr val="dk1"/>
              </a:buClr>
              <a:buSzPts val="1800"/>
              <a:buChar char="•"/>
            </a:pPr>
            <a:r>
              <a:rPr lang="en-US" sz="1800"/>
              <a:t>In IPv6, the IPv4 TTL was appropriately renamed Hop Limit because it is a variable that is decremented at each hop, and it does not have a temporal dimension.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6"/>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baseline="-25000" lang="en-US" sz="3200">
                <a:solidFill>
                  <a:schemeClr val="dk1"/>
                </a:solidFill>
                <a:latin typeface="Arial"/>
                <a:ea typeface="Arial"/>
                <a:cs typeface="Arial"/>
                <a:sym typeface="Arial"/>
              </a:rPr>
              <a:t>IPv6 Packet Format</a:t>
            </a:r>
            <a:endParaRPr/>
          </a:p>
        </p:txBody>
      </p:sp>
      <p:sp>
        <p:nvSpPr>
          <p:cNvPr id="673" name="Google Shape;673;p56"/>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674" name="Google Shape;674;p56"/>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IPv6 Header Fields</a:t>
            </a:r>
            <a:endParaRPr/>
          </a:p>
        </p:txBody>
      </p:sp>
      <p:sp>
        <p:nvSpPr>
          <p:cNvPr id="675" name="Google Shape;675;p5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71500" lvl="0" marL="571500" rtl="0" algn="l">
              <a:lnSpc>
                <a:spcPct val="90000"/>
              </a:lnSpc>
              <a:spcBef>
                <a:spcPts val="0"/>
              </a:spcBef>
              <a:spcAft>
                <a:spcPts val="0"/>
              </a:spcAft>
              <a:buClr>
                <a:schemeClr val="dk1"/>
              </a:buClr>
              <a:buSzPts val="2500"/>
              <a:buFont typeface="Calibri"/>
              <a:buAutoNum type="arabicPeriod" startAt="7"/>
            </a:pPr>
            <a:r>
              <a:rPr b="1" lang="en-US" sz="2500"/>
              <a:t>Source IPv6 Address (128 bits)</a:t>
            </a:r>
            <a:endParaRPr/>
          </a:p>
          <a:p>
            <a:pPr indent="-495300" lvl="1" marL="839788" rtl="0" algn="l">
              <a:lnSpc>
                <a:spcPct val="90000"/>
              </a:lnSpc>
              <a:spcBef>
                <a:spcPts val="375"/>
              </a:spcBef>
              <a:spcAft>
                <a:spcPts val="0"/>
              </a:spcAft>
              <a:buClr>
                <a:schemeClr val="dk1"/>
              </a:buClr>
              <a:buSzPts val="2100"/>
              <a:buFont typeface="Calibri"/>
              <a:buChar char="•"/>
            </a:pPr>
            <a:r>
              <a:rPr lang="en-US" sz="2100"/>
              <a:t>Stores the IPv6 address of the originating host. </a:t>
            </a:r>
            <a:endParaRPr/>
          </a:p>
          <a:p>
            <a:pPr indent="-571500" lvl="0" marL="571500" rtl="0" algn="l">
              <a:lnSpc>
                <a:spcPct val="90000"/>
              </a:lnSpc>
              <a:spcBef>
                <a:spcPts val="750"/>
              </a:spcBef>
              <a:spcAft>
                <a:spcPts val="0"/>
              </a:spcAft>
              <a:buClr>
                <a:schemeClr val="dk1"/>
              </a:buClr>
              <a:buSzPts val="2500"/>
              <a:buFont typeface="Calibri"/>
              <a:buAutoNum type="arabicPeriod" startAt="7"/>
            </a:pPr>
            <a:r>
              <a:rPr b="1" lang="en-US" sz="2500"/>
              <a:t>Destination IPv6 Address (128 bits)</a:t>
            </a:r>
            <a:endParaRPr/>
          </a:p>
          <a:p>
            <a:pPr indent="-495300" lvl="1" marL="839788" rtl="0" algn="l">
              <a:lnSpc>
                <a:spcPct val="90000"/>
              </a:lnSpc>
              <a:spcBef>
                <a:spcPts val="375"/>
              </a:spcBef>
              <a:spcAft>
                <a:spcPts val="0"/>
              </a:spcAft>
              <a:buClr>
                <a:schemeClr val="dk1"/>
              </a:buClr>
              <a:buSzPts val="2100"/>
              <a:buChar char="•"/>
            </a:pPr>
            <a:r>
              <a:rPr lang="en-US" sz="2100"/>
              <a:t>Stores the IPv6 address of the current destination host.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7"/>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baseline="-25000" lang="en-US" sz="3200">
                <a:solidFill>
                  <a:schemeClr val="dk1"/>
                </a:solidFill>
                <a:latin typeface="Arial"/>
                <a:ea typeface="Arial"/>
                <a:cs typeface="Arial"/>
                <a:sym typeface="Arial"/>
              </a:rPr>
              <a:t>IPv6 Packet Format</a:t>
            </a:r>
            <a:endParaRPr/>
          </a:p>
        </p:txBody>
      </p:sp>
      <p:sp>
        <p:nvSpPr>
          <p:cNvPr id="682" name="Google Shape;682;p57"/>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683" name="Google Shape;683;p57"/>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Values of the Next Header Field</a:t>
            </a:r>
            <a:endParaRPr/>
          </a:p>
        </p:txBody>
      </p:sp>
      <p:pic>
        <p:nvPicPr>
          <p:cNvPr id="684" name="Google Shape;684;p57"/>
          <p:cNvPicPr preferRelativeResize="0"/>
          <p:nvPr/>
        </p:nvPicPr>
        <p:blipFill rotWithShape="1">
          <a:blip r:embed="rId3">
            <a:alphaModFix/>
          </a:blip>
          <a:srcRect b="0" l="0" r="0" t="0"/>
          <a:stretch/>
        </p:blipFill>
        <p:spPr>
          <a:xfrm>
            <a:off x="1676400" y="1506538"/>
            <a:ext cx="5867400" cy="455136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graphicFrame>
        <p:nvGraphicFramePr>
          <p:cNvPr id="689" name="Google Shape;689;p58"/>
          <p:cNvGraphicFramePr/>
          <p:nvPr/>
        </p:nvGraphicFramePr>
        <p:xfrm>
          <a:off x="0" y="304800"/>
          <a:ext cx="3000000" cy="3000000"/>
        </p:xfrm>
        <a:graphic>
          <a:graphicData uri="http://schemas.openxmlformats.org/drawingml/2006/table">
            <a:tbl>
              <a:tblPr>
                <a:noFill/>
                <a:tableStyleId>{8CD8EDFA-EB90-4A81-B749-491F32FBBA27}</a:tableStyleId>
              </a:tblPr>
              <a:tblGrid>
                <a:gridCol w="2000625"/>
                <a:gridCol w="2408525"/>
                <a:gridCol w="3515650"/>
              </a:tblGrid>
              <a:tr h="320725">
                <a:tc>
                  <a:txBody>
                    <a:bodyPr/>
                    <a:lstStyle/>
                    <a:p>
                      <a:pPr indent="0" lvl="0" marL="0" marR="0" rtl="0" algn="ctr">
                        <a:spcBef>
                          <a:spcPts val="0"/>
                        </a:spcBef>
                        <a:spcAft>
                          <a:spcPts val="0"/>
                        </a:spcAft>
                        <a:buNone/>
                      </a:pPr>
                      <a:r>
                        <a:rPr b="1" i="0" lang="en-US" sz="1400" u="none" cap="none" strike="noStrike">
                          <a:solidFill>
                            <a:srgbClr val="222222"/>
                          </a:solidFill>
                          <a:latin typeface="Arial"/>
                          <a:ea typeface="Arial"/>
                          <a:cs typeface="Arial"/>
                          <a:sym typeface="Arial"/>
                        </a:rPr>
                        <a:t>Basis for differences</a:t>
                      </a:r>
                      <a:endParaRPr/>
                    </a:p>
                  </a:txBody>
                  <a:tcPr marT="6350" marB="0" marR="6350" marL="6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i="0" lang="en-US" sz="1400" u="none" cap="none" strike="noStrike">
                          <a:solidFill>
                            <a:srgbClr val="222222"/>
                          </a:solidFill>
                          <a:latin typeface="Arial"/>
                          <a:ea typeface="Arial"/>
                          <a:cs typeface="Arial"/>
                          <a:sym typeface="Arial"/>
                        </a:rPr>
                        <a:t>IPv4</a:t>
                      </a:r>
                      <a:endParaRPr/>
                    </a:p>
                  </a:txBody>
                  <a:tcPr marT="6350" marB="0" marR="6350" marL="6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i="0" lang="en-US" sz="1400" u="none" cap="none" strike="noStrike">
                          <a:solidFill>
                            <a:srgbClr val="222222"/>
                          </a:solidFill>
                          <a:latin typeface="Arial"/>
                          <a:ea typeface="Arial"/>
                          <a:cs typeface="Arial"/>
                          <a:sym typeface="Arial"/>
                        </a:rPr>
                        <a:t>IPv6</a:t>
                      </a:r>
                      <a:endParaRPr/>
                    </a:p>
                  </a:txBody>
                  <a:tcPr marT="6350" marB="0" marR="6350" marL="6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2072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Size of IP address</a:t>
                      </a:r>
                      <a:endParaRPr/>
                    </a:p>
                  </a:txBody>
                  <a:tcPr marT="6350" marB="0" marR="6350" marL="6350" anchor="ctr">
                    <a:lnL cap="flat" cmpd="sng" w="9525">
                      <a:solidFill>
                        <a:srgbClr val="D00736"/>
                      </a:solidFill>
                      <a:prstDash val="solid"/>
                      <a:round/>
                      <a:headEnd len="sm" w="sm" type="none"/>
                      <a:tailEnd len="sm" w="sm" type="none"/>
                    </a:lnL>
                    <a:lnR cap="flat" cmpd="sng" w="9525">
                      <a:solidFill>
                        <a:srgbClr val="B00B36"/>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0083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IPv4 is a 32-Bit IP Address.</a:t>
                      </a:r>
                      <a:endParaRPr/>
                    </a:p>
                  </a:txBody>
                  <a:tcPr marT="6350" marB="0" marR="6350" marL="6350" anchor="ctr">
                    <a:lnL cap="flat" cmpd="sng" w="9525">
                      <a:solidFill>
                        <a:srgbClr val="B00B36"/>
                      </a:solidFill>
                      <a:prstDash val="solid"/>
                      <a:round/>
                      <a:headEnd len="sm" w="sm" type="none"/>
                      <a:tailEnd len="sm" w="sm" type="none"/>
                    </a:lnL>
                    <a:lnR cap="flat" cmpd="sng" w="9525">
                      <a:solidFill>
                        <a:srgbClr val="F00A36"/>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300C3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IPv6 is 128 Bit IP Address.</a:t>
                      </a:r>
                      <a:endParaRPr/>
                    </a:p>
                  </a:txBody>
                  <a:tcPr marT="6350" marB="0" marR="6350" marL="6350" anchor="ctr">
                    <a:lnL cap="flat" cmpd="sng" w="9525">
                      <a:solidFill>
                        <a:srgbClr val="F00A36"/>
                      </a:solidFill>
                      <a:prstDash val="solid"/>
                      <a:round/>
                      <a:headEnd len="sm" w="sm" type="none"/>
                      <a:tailEnd len="sm" w="sm" type="none"/>
                    </a:lnL>
                    <a:lnR cap="flat" cmpd="sng" w="9525">
                      <a:solidFill>
                        <a:srgbClr val="100C36"/>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D00836"/>
                      </a:solidFill>
                      <a:prstDash val="solid"/>
                      <a:round/>
                      <a:headEnd len="sm" w="sm" type="none"/>
                      <a:tailEnd len="sm" w="sm" type="none"/>
                    </a:lnB>
                    <a:solidFill>
                      <a:srgbClr val="F9F9F9"/>
                    </a:solidFill>
                  </a:tcPr>
                </a:tc>
              </a:tr>
              <a:tr h="76307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Addressing method</a:t>
                      </a:r>
                      <a:endParaRPr/>
                    </a:p>
                  </a:txBody>
                  <a:tcPr marT="6350" marB="0" marR="6350" marL="6350" anchor="ctr">
                    <a:lnL cap="flat" cmpd="sng" w="9525">
                      <a:solidFill>
                        <a:srgbClr val="500536"/>
                      </a:solidFill>
                      <a:prstDash val="solid"/>
                      <a:round/>
                      <a:headEnd len="sm" w="sm" type="none"/>
                      <a:tailEnd len="sm" w="sm" type="none"/>
                    </a:lnL>
                    <a:lnR cap="flat" cmpd="sng" w="9525">
                      <a:solidFill>
                        <a:srgbClr val="B00436"/>
                      </a:solidFill>
                      <a:prstDash val="solid"/>
                      <a:round/>
                      <a:headEnd len="sm" w="sm" type="none"/>
                      <a:tailEnd len="sm" w="sm" type="none"/>
                    </a:lnR>
                    <a:lnT cap="flat" cmpd="sng" w="9525">
                      <a:solidFill>
                        <a:srgbClr val="B00836"/>
                      </a:solidFill>
                      <a:prstDash val="solid"/>
                      <a:round/>
                      <a:headEnd len="sm" w="sm" type="none"/>
                      <a:tailEnd len="sm" w="sm" type="none"/>
                    </a:lnT>
                    <a:lnB cap="flat" cmpd="sng" w="9525">
                      <a:solidFill>
                        <a:srgbClr val="F0043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IPv4 is a numeric address, and its binary bits are separated by a dot (.)</a:t>
                      </a:r>
                      <a:endParaRPr/>
                    </a:p>
                  </a:txBody>
                  <a:tcPr marT="6350" marB="0" marR="6350" marL="6350" anchor="ctr">
                    <a:lnL cap="flat" cmpd="sng" w="9525">
                      <a:solidFill>
                        <a:srgbClr val="B00436"/>
                      </a:solidFill>
                      <a:prstDash val="solid"/>
                      <a:round/>
                      <a:headEnd len="sm" w="sm" type="none"/>
                      <a:tailEnd len="sm" w="sm" type="none"/>
                    </a:lnL>
                    <a:lnR cap="flat" cmpd="sng" w="9525">
                      <a:solidFill>
                        <a:srgbClr val="300E36"/>
                      </a:solidFill>
                      <a:prstDash val="solid"/>
                      <a:round/>
                      <a:headEnd len="sm" w="sm" type="none"/>
                      <a:tailEnd len="sm" w="sm" type="none"/>
                    </a:lnR>
                    <a:lnT cap="flat" cmpd="sng" w="9525">
                      <a:solidFill>
                        <a:srgbClr val="300C36"/>
                      </a:solidFill>
                      <a:prstDash val="solid"/>
                      <a:round/>
                      <a:headEnd len="sm" w="sm" type="none"/>
                      <a:tailEnd len="sm" w="sm" type="none"/>
                    </a:lnT>
                    <a:lnB cap="flat" cmpd="sng" w="9525">
                      <a:solidFill>
                        <a:srgbClr val="300D3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IPv6 is an alphanumeric address whose binary bits are separated by a colon (:). It also contains hexadecimal.</a:t>
                      </a:r>
                      <a:endParaRPr/>
                    </a:p>
                  </a:txBody>
                  <a:tcPr marT="6350" marB="0" marR="6350" marL="6350" anchor="ctr">
                    <a:lnL cap="flat" cmpd="sng" w="9525">
                      <a:solidFill>
                        <a:srgbClr val="300E36"/>
                      </a:solidFill>
                      <a:prstDash val="solid"/>
                      <a:round/>
                      <a:headEnd len="sm" w="sm" type="none"/>
                      <a:tailEnd len="sm" w="sm" type="none"/>
                    </a:lnL>
                    <a:lnR cap="flat" cmpd="sng" w="9525">
                      <a:solidFill>
                        <a:srgbClr val="901236"/>
                      </a:solidFill>
                      <a:prstDash val="solid"/>
                      <a:round/>
                      <a:headEnd len="sm" w="sm" type="none"/>
                      <a:tailEnd len="sm" w="sm" type="none"/>
                    </a:lnR>
                    <a:lnT cap="flat" cmpd="sng" w="9525">
                      <a:solidFill>
                        <a:srgbClr val="D00836"/>
                      </a:solidFill>
                      <a:prstDash val="solid"/>
                      <a:round/>
                      <a:headEnd len="sm" w="sm" type="none"/>
                      <a:tailEnd len="sm" w="sm" type="none"/>
                    </a:lnT>
                    <a:lnB cap="flat" cmpd="sng" w="9525">
                      <a:solidFill>
                        <a:srgbClr val="301236"/>
                      </a:solidFill>
                      <a:prstDash val="solid"/>
                      <a:round/>
                      <a:headEnd len="sm" w="sm" type="none"/>
                      <a:tailEnd len="sm" w="sm" type="none"/>
                    </a:lnB>
                    <a:solidFill>
                      <a:srgbClr val="FFFFFF"/>
                    </a:solidFill>
                  </a:tcPr>
                </a:tc>
              </a:tr>
              <a:tr h="32072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Number of header fields</a:t>
                      </a:r>
                      <a:endParaRPr/>
                    </a:p>
                  </a:txBody>
                  <a:tcPr marT="6350" marB="0" marR="6350" marL="6350" anchor="ctr">
                    <a:lnL cap="flat" cmpd="sng" w="9525">
                      <a:solidFill>
                        <a:srgbClr val="501136"/>
                      </a:solidFill>
                      <a:prstDash val="solid"/>
                      <a:round/>
                      <a:headEnd len="sm" w="sm" type="none"/>
                      <a:tailEnd len="sm" w="sm" type="none"/>
                    </a:lnL>
                    <a:lnR cap="flat" cmpd="sng" w="9525">
                      <a:solidFill>
                        <a:srgbClr val="D00836"/>
                      </a:solidFill>
                      <a:prstDash val="solid"/>
                      <a:round/>
                      <a:headEnd len="sm" w="sm" type="none"/>
                      <a:tailEnd len="sm" w="sm" type="none"/>
                    </a:lnR>
                    <a:lnT cap="flat" cmpd="sng" w="9525">
                      <a:solidFill>
                        <a:srgbClr val="F00436"/>
                      </a:solidFill>
                      <a:prstDash val="solid"/>
                      <a:round/>
                      <a:headEnd len="sm" w="sm" type="none"/>
                      <a:tailEnd len="sm" w="sm" type="none"/>
                    </a:lnT>
                    <a:lnB cap="flat" cmpd="sng" w="9525">
                      <a:solidFill>
                        <a:srgbClr val="700736"/>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0" i="0" lang="en-US" sz="1400" u="none" cap="none" strike="noStrike">
                          <a:solidFill>
                            <a:srgbClr val="222222"/>
                          </a:solidFill>
                          <a:latin typeface="Arial"/>
                          <a:ea typeface="Arial"/>
                          <a:cs typeface="Arial"/>
                          <a:sym typeface="Arial"/>
                        </a:rPr>
                        <a:t>12</a:t>
                      </a:r>
                      <a:endParaRPr/>
                    </a:p>
                  </a:txBody>
                  <a:tcPr marT="6350" marB="0" marR="6350" marL="6350" anchor="ctr">
                    <a:lnL cap="flat" cmpd="sng" w="9525">
                      <a:solidFill>
                        <a:srgbClr val="D00836"/>
                      </a:solidFill>
                      <a:prstDash val="solid"/>
                      <a:round/>
                      <a:headEnd len="sm" w="sm" type="none"/>
                      <a:tailEnd len="sm" w="sm" type="none"/>
                    </a:lnL>
                    <a:lnR cap="flat" cmpd="sng" w="9525">
                      <a:solidFill>
                        <a:srgbClr val="301336"/>
                      </a:solidFill>
                      <a:prstDash val="solid"/>
                      <a:round/>
                      <a:headEnd len="sm" w="sm" type="none"/>
                      <a:tailEnd len="sm" w="sm" type="none"/>
                    </a:lnR>
                    <a:lnT cap="flat" cmpd="sng" w="9525">
                      <a:solidFill>
                        <a:srgbClr val="300D36"/>
                      </a:solidFill>
                      <a:prstDash val="solid"/>
                      <a:round/>
                      <a:headEnd len="sm" w="sm" type="none"/>
                      <a:tailEnd len="sm" w="sm" type="none"/>
                    </a:lnT>
                    <a:lnB cap="flat" cmpd="sng" w="9525">
                      <a:solidFill>
                        <a:srgbClr val="501336"/>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0" i="0" lang="en-US" sz="1400" u="none" cap="none" strike="noStrike">
                          <a:solidFill>
                            <a:srgbClr val="222222"/>
                          </a:solidFill>
                          <a:latin typeface="Arial"/>
                          <a:ea typeface="Arial"/>
                          <a:cs typeface="Arial"/>
                          <a:sym typeface="Arial"/>
                        </a:rPr>
                        <a:t>8</a:t>
                      </a:r>
                      <a:endParaRPr/>
                    </a:p>
                  </a:txBody>
                  <a:tcPr marT="6350" marB="0" marR="6350" marL="6350" anchor="ctr">
                    <a:lnL cap="flat" cmpd="sng" w="9525">
                      <a:solidFill>
                        <a:srgbClr val="301336"/>
                      </a:solidFill>
                      <a:prstDash val="solid"/>
                      <a:round/>
                      <a:headEnd len="sm" w="sm" type="none"/>
                      <a:tailEnd len="sm" w="sm" type="none"/>
                    </a:lnL>
                    <a:lnR cap="flat" cmpd="sng" w="9525">
                      <a:solidFill>
                        <a:srgbClr val="B01336"/>
                      </a:solidFill>
                      <a:prstDash val="solid"/>
                      <a:round/>
                      <a:headEnd len="sm" w="sm" type="none"/>
                      <a:tailEnd len="sm" w="sm" type="none"/>
                    </a:lnR>
                    <a:lnT cap="flat" cmpd="sng" w="9525">
                      <a:solidFill>
                        <a:srgbClr val="301236"/>
                      </a:solidFill>
                      <a:prstDash val="solid"/>
                      <a:round/>
                      <a:headEnd len="sm" w="sm" type="none"/>
                      <a:tailEnd len="sm" w="sm" type="none"/>
                    </a:lnT>
                    <a:lnB cap="flat" cmpd="sng" w="9525">
                      <a:solidFill>
                        <a:srgbClr val="101736"/>
                      </a:solidFill>
                      <a:prstDash val="solid"/>
                      <a:round/>
                      <a:headEnd len="sm" w="sm" type="none"/>
                      <a:tailEnd len="sm" w="sm" type="none"/>
                    </a:lnB>
                    <a:solidFill>
                      <a:srgbClr val="F9F9F9"/>
                    </a:solidFill>
                  </a:tcPr>
                </a:tc>
              </a:tr>
              <a:tr h="32072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Length of header filed</a:t>
                      </a:r>
                      <a:endParaRPr/>
                    </a:p>
                  </a:txBody>
                  <a:tcPr marT="6350" marB="0" marR="6350" marL="6350" anchor="ctr">
                    <a:lnL cap="flat" cmpd="sng" w="9525">
                      <a:solidFill>
                        <a:srgbClr val="701336"/>
                      </a:solidFill>
                      <a:prstDash val="solid"/>
                      <a:round/>
                      <a:headEnd len="sm" w="sm" type="none"/>
                      <a:tailEnd len="sm" w="sm" type="none"/>
                    </a:lnL>
                    <a:lnR cap="flat" cmpd="sng" w="9525">
                      <a:solidFill>
                        <a:srgbClr val="F00536"/>
                      </a:solidFill>
                      <a:prstDash val="solid"/>
                      <a:round/>
                      <a:headEnd len="sm" w="sm" type="none"/>
                      <a:tailEnd len="sm" w="sm" type="none"/>
                    </a:lnR>
                    <a:lnT cap="flat" cmpd="sng" w="9525">
                      <a:solidFill>
                        <a:srgbClr val="700736"/>
                      </a:solidFill>
                      <a:prstDash val="solid"/>
                      <a:round/>
                      <a:headEnd len="sm" w="sm" type="none"/>
                      <a:tailEnd len="sm" w="sm" type="none"/>
                    </a:lnT>
                    <a:lnB cap="flat" cmpd="sng" w="9525">
                      <a:solidFill>
                        <a:srgbClr val="700736"/>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400" u="none" cap="none" strike="noStrike">
                          <a:solidFill>
                            <a:srgbClr val="222222"/>
                          </a:solidFill>
                          <a:latin typeface="Arial"/>
                          <a:ea typeface="Arial"/>
                          <a:cs typeface="Arial"/>
                          <a:sym typeface="Arial"/>
                        </a:rPr>
                        <a:t>20</a:t>
                      </a:r>
                      <a:endParaRPr/>
                    </a:p>
                  </a:txBody>
                  <a:tcPr marT="6350" marB="0" marR="6350" marL="6350" anchor="ctr">
                    <a:lnL cap="flat" cmpd="sng" w="9525">
                      <a:solidFill>
                        <a:srgbClr val="F00536"/>
                      </a:solidFill>
                      <a:prstDash val="solid"/>
                      <a:round/>
                      <a:headEnd len="sm" w="sm" type="none"/>
                      <a:tailEnd len="sm" w="sm" type="none"/>
                    </a:lnL>
                    <a:lnR cap="flat" cmpd="sng" w="9525">
                      <a:solidFill>
                        <a:srgbClr val="30F835"/>
                      </a:solidFill>
                      <a:prstDash val="solid"/>
                      <a:round/>
                      <a:headEnd len="sm" w="sm" type="none"/>
                      <a:tailEnd len="sm" w="sm" type="none"/>
                    </a:lnR>
                    <a:lnT cap="flat" cmpd="sng" w="9525">
                      <a:solidFill>
                        <a:srgbClr val="501336"/>
                      </a:solidFill>
                      <a:prstDash val="solid"/>
                      <a:round/>
                      <a:headEnd len="sm" w="sm" type="none"/>
                      <a:tailEnd len="sm" w="sm" type="none"/>
                    </a:lnT>
                    <a:lnB cap="flat" cmpd="sng" w="9525">
                      <a:solidFill>
                        <a:srgbClr val="F00036"/>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400" u="none" cap="none" strike="noStrike">
                          <a:solidFill>
                            <a:srgbClr val="222222"/>
                          </a:solidFill>
                          <a:latin typeface="Arial"/>
                          <a:ea typeface="Arial"/>
                          <a:cs typeface="Arial"/>
                          <a:sym typeface="Arial"/>
                        </a:rPr>
                        <a:t>40</a:t>
                      </a:r>
                      <a:endParaRPr/>
                    </a:p>
                  </a:txBody>
                  <a:tcPr marT="6350" marB="0" marR="6350" marL="6350" anchor="ctr">
                    <a:lnL cap="flat" cmpd="sng" w="9525">
                      <a:solidFill>
                        <a:srgbClr val="30F835"/>
                      </a:solidFill>
                      <a:prstDash val="solid"/>
                      <a:round/>
                      <a:headEnd len="sm" w="sm" type="none"/>
                      <a:tailEnd len="sm" w="sm" type="none"/>
                    </a:lnL>
                    <a:lnR cap="flat" cmpd="sng" w="9525">
                      <a:solidFill>
                        <a:srgbClr val="00D8CB"/>
                      </a:solidFill>
                      <a:prstDash val="solid"/>
                      <a:round/>
                      <a:headEnd len="sm" w="sm" type="none"/>
                      <a:tailEnd len="sm" w="sm" type="none"/>
                    </a:lnR>
                    <a:lnT cap="flat" cmpd="sng" w="9525">
                      <a:solidFill>
                        <a:srgbClr val="101736"/>
                      </a:solidFill>
                      <a:prstDash val="solid"/>
                      <a:round/>
                      <a:headEnd len="sm" w="sm" type="none"/>
                      <a:tailEnd len="sm" w="sm" type="none"/>
                    </a:lnT>
                    <a:lnB cap="flat" cmpd="sng" w="9525">
                      <a:solidFill>
                        <a:srgbClr val="E0D7CB"/>
                      </a:solidFill>
                      <a:prstDash val="solid"/>
                      <a:round/>
                      <a:headEnd len="sm" w="sm" type="none"/>
                      <a:tailEnd len="sm" w="sm" type="none"/>
                    </a:lnB>
                    <a:solidFill>
                      <a:srgbClr val="FFFFFF"/>
                    </a:solidFill>
                  </a:tcPr>
                </a:tc>
              </a:tr>
              <a:tr h="32072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Checksum</a:t>
                      </a:r>
                      <a:endParaRPr/>
                    </a:p>
                  </a:txBody>
                  <a:tcPr marT="6350" marB="0" marR="6350" marL="6350" anchor="ctr">
                    <a:lnL cap="flat" cmpd="sng" w="9525">
                      <a:solidFill>
                        <a:srgbClr val="A000CC"/>
                      </a:solidFill>
                      <a:prstDash val="solid"/>
                      <a:round/>
                      <a:headEnd len="sm" w="sm" type="none"/>
                      <a:tailEnd len="sm" w="sm" type="none"/>
                    </a:lnL>
                    <a:lnR cap="flat" cmpd="sng" w="9525">
                      <a:solidFill>
                        <a:srgbClr val="E001CC"/>
                      </a:solidFill>
                      <a:prstDash val="solid"/>
                      <a:round/>
                      <a:headEnd len="sm" w="sm" type="none"/>
                      <a:tailEnd len="sm" w="sm" type="none"/>
                    </a:lnR>
                    <a:lnT cap="flat" cmpd="sng" w="9525">
                      <a:solidFill>
                        <a:srgbClr val="700736"/>
                      </a:solidFill>
                      <a:prstDash val="solid"/>
                      <a:round/>
                      <a:headEnd len="sm" w="sm" type="none"/>
                      <a:tailEnd len="sm" w="sm" type="none"/>
                    </a:lnT>
                    <a:lnB cap="flat" cmpd="sng" w="9525">
                      <a:solidFill>
                        <a:srgbClr val="0002CC"/>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Has checksum fields</a:t>
                      </a:r>
                      <a:endParaRPr/>
                    </a:p>
                  </a:txBody>
                  <a:tcPr marT="6350" marB="0" marR="6350" marL="6350" anchor="ctr">
                    <a:lnL cap="flat" cmpd="sng" w="9525">
                      <a:solidFill>
                        <a:srgbClr val="E001CC"/>
                      </a:solidFill>
                      <a:prstDash val="solid"/>
                      <a:round/>
                      <a:headEnd len="sm" w="sm" type="none"/>
                      <a:tailEnd len="sm" w="sm" type="none"/>
                    </a:lnL>
                    <a:lnR cap="flat" cmpd="sng" w="9525">
                      <a:solidFill>
                        <a:srgbClr val="E001CC"/>
                      </a:solidFill>
                      <a:prstDash val="solid"/>
                      <a:round/>
                      <a:headEnd len="sm" w="sm" type="none"/>
                      <a:tailEnd len="sm" w="sm" type="none"/>
                    </a:lnR>
                    <a:lnT cap="flat" cmpd="sng" w="9525">
                      <a:solidFill>
                        <a:srgbClr val="F00036"/>
                      </a:solidFill>
                      <a:prstDash val="solid"/>
                      <a:round/>
                      <a:headEnd len="sm" w="sm" type="none"/>
                      <a:tailEnd len="sm" w="sm" type="none"/>
                    </a:lnT>
                    <a:lnB cap="flat" cmpd="sng" w="9525">
                      <a:solidFill>
                        <a:srgbClr val="0002CC"/>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Does not have checksum fields</a:t>
                      </a:r>
                      <a:endParaRPr/>
                    </a:p>
                  </a:txBody>
                  <a:tcPr marT="6350" marB="0" marR="6350" marL="6350" anchor="ctr">
                    <a:lnL cap="flat" cmpd="sng" w="9525">
                      <a:solidFill>
                        <a:srgbClr val="E001CC"/>
                      </a:solidFill>
                      <a:prstDash val="solid"/>
                      <a:round/>
                      <a:headEnd len="sm" w="sm" type="none"/>
                      <a:tailEnd len="sm" w="sm" type="none"/>
                    </a:lnL>
                    <a:lnR cap="flat" cmpd="sng" w="9525">
                      <a:solidFill>
                        <a:srgbClr val="E006CC"/>
                      </a:solidFill>
                      <a:prstDash val="solid"/>
                      <a:round/>
                      <a:headEnd len="sm" w="sm" type="none"/>
                      <a:tailEnd len="sm" w="sm" type="none"/>
                    </a:lnR>
                    <a:lnT cap="flat" cmpd="sng" w="9525">
                      <a:solidFill>
                        <a:srgbClr val="E0D7CB"/>
                      </a:solidFill>
                      <a:prstDash val="solid"/>
                      <a:round/>
                      <a:headEnd len="sm" w="sm" type="none"/>
                      <a:tailEnd len="sm" w="sm" type="none"/>
                    </a:lnT>
                    <a:lnB cap="flat" cmpd="sng" w="9525">
                      <a:solidFill>
                        <a:srgbClr val="C009CC"/>
                      </a:solidFill>
                      <a:prstDash val="solid"/>
                      <a:round/>
                      <a:headEnd len="sm" w="sm" type="none"/>
                      <a:tailEnd len="sm" w="sm" type="none"/>
                    </a:lnB>
                    <a:solidFill>
                      <a:srgbClr val="F9F9F9"/>
                    </a:solidFill>
                  </a:tcPr>
                </a:tc>
              </a:tr>
              <a:tr h="32072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Example</a:t>
                      </a:r>
                      <a:endParaRPr/>
                    </a:p>
                  </a:txBody>
                  <a:tcPr marT="6350" marB="0" marR="6350" marL="6350" anchor="ctr">
                    <a:lnL cap="flat" cmpd="sng" w="9525">
                      <a:solidFill>
                        <a:srgbClr val="C009CC"/>
                      </a:solidFill>
                      <a:prstDash val="solid"/>
                      <a:round/>
                      <a:headEnd len="sm" w="sm" type="none"/>
                      <a:tailEnd len="sm" w="sm" type="none"/>
                    </a:lnL>
                    <a:lnR cap="flat" cmpd="sng" w="9525">
                      <a:solidFill>
                        <a:srgbClr val="E007CC"/>
                      </a:solidFill>
                      <a:prstDash val="solid"/>
                      <a:round/>
                      <a:headEnd len="sm" w="sm" type="none"/>
                      <a:tailEnd len="sm" w="sm" type="none"/>
                    </a:lnR>
                    <a:lnT cap="flat" cmpd="sng" w="9525">
                      <a:solidFill>
                        <a:srgbClr val="0002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12.244.233.165</a:t>
                      </a:r>
                      <a:endParaRPr/>
                    </a:p>
                  </a:txBody>
                  <a:tcPr marT="6350" marB="0" marR="6350" marL="6350" anchor="ctr">
                    <a:lnL cap="flat" cmpd="sng" w="9525">
                      <a:solidFill>
                        <a:srgbClr val="E007CC"/>
                      </a:solidFill>
                      <a:prstDash val="solid"/>
                      <a:round/>
                      <a:headEnd len="sm" w="sm" type="none"/>
                      <a:tailEnd len="sm" w="sm" type="none"/>
                    </a:lnL>
                    <a:lnR cap="flat" cmpd="sng" w="9525">
                      <a:solidFill>
                        <a:srgbClr val="0008CC"/>
                      </a:solidFill>
                      <a:prstDash val="solid"/>
                      <a:round/>
                      <a:headEnd len="sm" w="sm" type="none"/>
                      <a:tailEnd len="sm" w="sm" type="none"/>
                    </a:lnR>
                    <a:lnT cap="flat" cmpd="sng" w="9525">
                      <a:solidFill>
                        <a:srgbClr val="0002CC"/>
                      </a:solidFill>
                      <a:prstDash val="solid"/>
                      <a:round/>
                      <a:headEnd len="sm" w="sm" type="none"/>
                      <a:tailEnd len="sm" w="sm" type="none"/>
                    </a:lnT>
                    <a:lnB cap="flat" cmpd="sng" w="9525">
                      <a:solidFill>
                        <a:srgbClr val="C009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2001:0db8:0000:0000:0000:ff00:0042:7879</a:t>
                      </a:r>
                      <a:endParaRPr/>
                    </a:p>
                  </a:txBody>
                  <a:tcPr marT="6350" marB="0" marR="6350" marL="6350" anchor="ctr">
                    <a:lnL cap="flat" cmpd="sng" w="9525">
                      <a:solidFill>
                        <a:srgbClr val="0008CC"/>
                      </a:solidFill>
                      <a:prstDash val="solid"/>
                      <a:round/>
                      <a:headEnd len="sm" w="sm" type="none"/>
                      <a:tailEnd len="sm" w="sm" type="none"/>
                    </a:lnL>
                    <a:lnR cap="flat" cmpd="sng" w="9525">
                      <a:solidFill>
                        <a:srgbClr val="C007CC"/>
                      </a:solidFill>
                      <a:prstDash val="solid"/>
                      <a:round/>
                      <a:headEnd len="sm" w="sm" type="none"/>
                      <a:tailEnd len="sm" w="sm" type="none"/>
                    </a:lnR>
                    <a:lnT cap="flat" cmpd="sng" w="9525">
                      <a:solidFill>
                        <a:srgbClr val="C009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FFFFF"/>
                    </a:solidFill>
                  </a:tcPr>
                </a:tc>
              </a:tr>
              <a:tr h="50872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Type of Addresses</a:t>
                      </a:r>
                      <a:endParaRPr/>
                    </a:p>
                  </a:txBody>
                  <a:tcPr marT="6350" marB="0" marR="6350" marL="6350" anchor="ctr">
                    <a:lnL cap="flat" cmpd="sng" w="9525">
                      <a:solidFill>
                        <a:srgbClr val="4013CC"/>
                      </a:solidFill>
                      <a:prstDash val="solid"/>
                      <a:round/>
                      <a:headEnd len="sm" w="sm" type="none"/>
                      <a:tailEnd len="sm" w="sm" type="none"/>
                    </a:lnL>
                    <a:lnR cap="flat" cmpd="sng" w="9525">
                      <a:solidFill>
                        <a:srgbClr val="C007CC"/>
                      </a:solidFill>
                      <a:prstDash val="solid"/>
                      <a:round/>
                      <a:headEnd len="sm" w="sm" type="none"/>
                      <a:tailEnd len="sm" w="sm" type="none"/>
                    </a:lnR>
                    <a:lnT cap="flat" cmpd="sng" w="9525">
                      <a:solidFill>
                        <a:srgbClr val="0008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Unicast, broadcast, and multicast.</a:t>
                      </a:r>
                      <a:endParaRPr/>
                    </a:p>
                  </a:txBody>
                  <a:tcPr marT="6350" marB="0" marR="6350" marL="6350" anchor="ctr">
                    <a:lnL cap="flat" cmpd="sng" w="9525">
                      <a:solidFill>
                        <a:srgbClr val="C007CC"/>
                      </a:solidFill>
                      <a:prstDash val="solid"/>
                      <a:round/>
                      <a:headEnd len="sm" w="sm" type="none"/>
                      <a:tailEnd len="sm" w="sm" type="none"/>
                    </a:lnL>
                    <a:lnR cap="flat" cmpd="sng" w="9525">
                      <a:solidFill>
                        <a:srgbClr val="C007CC"/>
                      </a:solidFill>
                      <a:prstDash val="solid"/>
                      <a:round/>
                      <a:headEnd len="sm" w="sm" type="none"/>
                      <a:tailEnd len="sm" w="sm" type="none"/>
                    </a:lnR>
                    <a:lnT cap="flat" cmpd="sng" w="9525">
                      <a:solidFill>
                        <a:srgbClr val="C009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Unicast, multicast, and anycast.</a:t>
                      </a:r>
                      <a:endParaRPr/>
                    </a:p>
                  </a:txBody>
                  <a:tcPr marT="6350" marB="0" marR="6350" marL="6350" anchor="ctr">
                    <a:lnL cap="flat" cmpd="sng" w="9525">
                      <a:solidFill>
                        <a:srgbClr val="C007CC"/>
                      </a:solidFill>
                      <a:prstDash val="solid"/>
                      <a:round/>
                      <a:headEnd len="sm" w="sm" type="none"/>
                      <a:tailEnd len="sm" w="sm" type="none"/>
                    </a:lnL>
                    <a:lnR cap="flat" cmpd="sng" w="9525">
                      <a:solidFill>
                        <a:srgbClr val="C009CC"/>
                      </a:solidFill>
                      <a:prstDash val="solid"/>
                      <a:round/>
                      <a:headEnd len="sm" w="sm" type="none"/>
                      <a:tailEnd len="sm" w="sm" type="none"/>
                    </a:lnR>
                    <a:lnT cap="flat" cmpd="sng" w="9525">
                      <a:solidFill>
                        <a:srgbClr val="0008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9F9F9"/>
                    </a:solidFill>
                  </a:tcPr>
                </a:tc>
              </a:tr>
              <a:tr h="76307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Number of classes</a:t>
                      </a:r>
                      <a:endParaRPr/>
                    </a:p>
                  </a:txBody>
                  <a:tcPr marT="6350" marB="0" marR="6350" marL="6350" anchor="ctr">
                    <a:lnL cap="flat" cmpd="sng" w="9525">
                      <a:solidFill>
                        <a:srgbClr val="E01ACC"/>
                      </a:solidFill>
                      <a:prstDash val="solid"/>
                      <a:round/>
                      <a:headEnd len="sm" w="sm" type="none"/>
                      <a:tailEnd len="sm" w="sm" type="none"/>
                    </a:lnL>
                    <a:lnR cap="flat" cmpd="sng" w="9525">
                      <a:solidFill>
                        <a:srgbClr val="0008CC"/>
                      </a:solidFill>
                      <a:prstDash val="solid"/>
                      <a:round/>
                      <a:headEnd len="sm" w="sm" type="none"/>
                      <a:tailEnd len="sm" w="sm" type="none"/>
                    </a:lnR>
                    <a:lnT cap="flat" cmpd="sng" w="9525">
                      <a:solidFill>
                        <a:srgbClr val="0008CC"/>
                      </a:solidFill>
                      <a:prstDash val="solid"/>
                      <a:round/>
                      <a:headEnd len="sm" w="sm" type="none"/>
                      <a:tailEnd len="sm" w="sm" type="none"/>
                    </a:lnT>
                    <a:lnB cap="flat" cmpd="sng" w="9525">
                      <a:solidFill>
                        <a:srgbClr val="C009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IPv4 offers five different classes of IP Address. Class A to E.</a:t>
                      </a:r>
                      <a:endParaRPr/>
                    </a:p>
                  </a:txBody>
                  <a:tcPr marT="6350" marB="0" marR="6350" marL="6350" anchor="ctr">
                    <a:lnL cap="flat" cmpd="sng" w="9525">
                      <a:solidFill>
                        <a:srgbClr val="0008CC"/>
                      </a:solidFill>
                      <a:prstDash val="solid"/>
                      <a:round/>
                      <a:headEnd len="sm" w="sm" type="none"/>
                      <a:tailEnd len="sm" w="sm" type="none"/>
                    </a:lnL>
                    <a:lnR cap="flat" cmpd="sng" w="9525">
                      <a:solidFill>
                        <a:srgbClr val="C007CC"/>
                      </a:solidFill>
                      <a:prstDash val="solid"/>
                      <a:round/>
                      <a:headEnd len="sm" w="sm" type="none"/>
                      <a:tailEnd len="sm" w="sm" type="none"/>
                    </a:lnR>
                    <a:lnT cap="flat" cmpd="sng" w="9525">
                      <a:solidFill>
                        <a:srgbClr val="0008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lPv6 allows storing an unlimited number of IP Address.</a:t>
                      </a:r>
                      <a:endParaRPr/>
                    </a:p>
                  </a:txBody>
                  <a:tcPr marT="6350" marB="0" marR="6350" marL="6350" anchor="ctr">
                    <a:lnL cap="flat" cmpd="sng" w="9525">
                      <a:solidFill>
                        <a:srgbClr val="C007CC"/>
                      </a:solidFill>
                      <a:prstDash val="solid"/>
                      <a:round/>
                      <a:headEnd len="sm" w="sm" type="none"/>
                      <a:tailEnd len="sm" w="sm" type="none"/>
                    </a:lnL>
                    <a:lnR cap="flat" cmpd="sng" w="9525">
                      <a:solidFill>
                        <a:srgbClr val="0008CC"/>
                      </a:solidFill>
                      <a:prstDash val="solid"/>
                      <a:round/>
                      <a:headEnd len="sm" w="sm" type="none"/>
                      <a:tailEnd len="sm" w="sm" type="none"/>
                    </a:lnR>
                    <a:lnT cap="flat" cmpd="sng" w="9525">
                      <a:solidFill>
                        <a:srgbClr val="0008CC"/>
                      </a:solidFill>
                      <a:prstDash val="solid"/>
                      <a:round/>
                      <a:headEnd len="sm" w="sm" type="none"/>
                      <a:tailEnd len="sm" w="sm" type="none"/>
                    </a:lnT>
                    <a:lnB cap="flat" cmpd="sng" w="9525">
                      <a:solidFill>
                        <a:srgbClr val="C009CC"/>
                      </a:solidFill>
                      <a:prstDash val="solid"/>
                      <a:round/>
                      <a:headEnd len="sm" w="sm" type="none"/>
                      <a:tailEnd len="sm" w="sm" type="none"/>
                    </a:lnB>
                    <a:solidFill>
                      <a:srgbClr val="FFFFFF"/>
                    </a:solidFill>
                  </a:tcPr>
                </a:tc>
              </a:tr>
              <a:tr h="1017450">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Configuration</a:t>
                      </a:r>
                      <a:endParaRPr/>
                    </a:p>
                  </a:txBody>
                  <a:tcPr marT="6350" marB="0" marR="6350" marL="6350" anchor="ctr">
                    <a:lnL cap="flat" cmpd="sng" w="9525">
                      <a:solidFill>
                        <a:srgbClr val="A032CC"/>
                      </a:solidFill>
                      <a:prstDash val="solid"/>
                      <a:round/>
                      <a:headEnd len="sm" w="sm" type="none"/>
                      <a:tailEnd len="sm" w="sm" type="none"/>
                    </a:lnL>
                    <a:lnR cap="flat" cmpd="sng" w="9525">
                      <a:solidFill>
                        <a:srgbClr val="0008CC"/>
                      </a:solidFill>
                      <a:prstDash val="solid"/>
                      <a:round/>
                      <a:headEnd len="sm" w="sm" type="none"/>
                      <a:tailEnd len="sm" w="sm" type="none"/>
                    </a:lnR>
                    <a:lnT cap="flat" cmpd="sng" w="9525">
                      <a:solidFill>
                        <a:srgbClr val="C009CC"/>
                      </a:solidFill>
                      <a:prstDash val="solid"/>
                      <a:round/>
                      <a:headEnd len="sm" w="sm" type="none"/>
                      <a:tailEnd len="sm" w="sm" type="none"/>
                    </a:lnT>
                    <a:lnB cap="flat" cmpd="sng" w="9525">
                      <a:solidFill>
                        <a:srgbClr val="C009CC"/>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You have to configure a newly installed system before it can communicate with other systems.</a:t>
                      </a:r>
                      <a:endParaRPr/>
                    </a:p>
                  </a:txBody>
                  <a:tcPr marT="6350" marB="0" marR="6350" marL="6350" anchor="ctr">
                    <a:lnL cap="flat" cmpd="sng" w="9525">
                      <a:solidFill>
                        <a:srgbClr val="0008CC"/>
                      </a:solidFill>
                      <a:prstDash val="solid"/>
                      <a:round/>
                      <a:headEnd len="sm" w="sm" type="none"/>
                      <a:tailEnd len="sm" w="sm" type="none"/>
                    </a:lnL>
                    <a:lnR cap="flat" cmpd="sng" w="9525">
                      <a:solidFill>
                        <a:srgbClr val="0008CC"/>
                      </a:solidFill>
                      <a:prstDash val="solid"/>
                      <a:round/>
                      <a:headEnd len="sm" w="sm" type="none"/>
                      <a:tailEnd len="sm" w="sm" type="none"/>
                    </a:lnR>
                    <a:lnT cap="flat" cmpd="sng" w="9525">
                      <a:solidFill>
                        <a:srgbClr val="0008CC"/>
                      </a:solidFill>
                      <a:prstDash val="solid"/>
                      <a:round/>
                      <a:headEnd len="sm" w="sm" type="none"/>
                      <a:tailEnd len="sm" w="sm" type="none"/>
                    </a:lnT>
                    <a:lnB cap="flat" cmpd="sng" w="9525">
                      <a:solidFill>
                        <a:srgbClr val="C009CC"/>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In IPv6, the configuration is optional, depending upon on functions needed.</a:t>
                      </a:r>
                      <a:endParaRPr/>
                    </a:p>
                  </a:txBody>
                  <a:tcPr marT="6350" marB="0" marR="6350" marL="6350" anchor="ctr">
                    <a:lnL cap="flat" cmpd="sng" w="9525">
                      <a:solidFill>
                        <a:srgbClr val="0008CC"/>
                      </a:solidFill>
                      <a:prstDash val="solid"/>
                      <a:round/>
                      <a:headEnd len="sm" w="sm" type="none"/>
                      <a:tailEnd len="sm" w="sm" type="none"/>
                    </a:lnL>
                    <a:lnR cap="flat" cmpd="sng" w="9525">
                      <a:solidFill>
                        <a:srgbClr val="C009CC"/>
                      </a:solidFill>
                      <a:prstDash val="solid"/>
                      <a:round/>
                      <a:headEnd len="sm" w="sm" type="none"/>
                      <a:tailEnd len="sm" w="sm" type="none"/>
                    </a:lnR>
                    <a:lnT cap="flat" cmpd="sng" w="9525">
                      <a:solidFill>
                        <a:srgbClr val="C009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9F9F9"/>
                    </a:solidFill>
                  </a:tcPr>
                </a:tc>
              </a:tr>
              <a:tr h="50872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VLSM support</a:t>
                      </a:r>
                      <a:endParaRPr/>
                    </a:p>
                  </a:txBody>
                  <a:tcPr marT="6350" marB="0" marR="6350" marL="6350" anchor="ctr">
                    <a:lnL cap="flat" cmpd="sng" w="9525">
                      <a:solidFill>
                        <a:srgbClr val="6033CC"/>
                      </a:solidFill>
                      <a:prstDash val="solid"/>
                      <a:round/>
                      <a:headEnd len="sm" w="sm" type="none"/>
                      <a:tailEnd len="sm" w="sm" type="none"/>
                    </a:lnL>
                    <a:lnR cap="flat" cmpd="sng" w="9525">
                      <a:solidFill>
                        <a:srgbClr val="0008CC"/>
                      </a:solidFill>
                      <a:prstDash val="solid"/>
                      <a:round/>
                      <a:headEnd len="sm" w="sm" type="none"/>
                      <a:tailEnd len="sm" w="sm" type="none"/>
                    </a:lnR>
                    <a:lnT cap="flat" cmpd="sng" w="9525">
                      <a:solidFill>
                        <a:srgbClr val="C009CC"/>
                      </a:solidFill>
                      <a:prstDash val="solid"/>
                      <a:round/>
                      <a:headEnd len="sm" w="sm" type="none"/>
                      <a:tailEnd len="sm" w="sm" type="none"/>
                    </a:lnT>
                    <a:lnB cap="flat" cmpd="sng" w="9525">
                      <a:solidFill>
                        <a:srgbClr val="C009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IPv4 support VLSM (Virtual Length Subnet Mask).</a:t>
                      </a:r>
                      <a:endParaRPr/>
                    </a:p>
                  </a:txBody>
                  <a:tcPr marT="6350" marB="0" marR="6350" marL="6350" anchor="ctr">
                    <a:lnL cap="flat" cmpd="sng" w="9525">
                      <a:solidFill>
                        <a:srgbClr val="0008CC"/>
                      </a:solidFill>
                      <a:prstDash val="solid"/>
                      <a:round/>
                      <a:headEnd len="sm" w="sm" type="none"/>
                      <a:tailEnd len="sm" w="sm" type="none"/>
                    </a:lnL>
                    <a:lnR cap="flat" cmpd="sng" w="9525">
                      <a:solidFill>
                        <a:srgbClr val="C007CC"/>
                      </a:solidFill>
                      <a:prstDash val="solid"/>
                      <a:round/>
                      <a:headEnd len="sm" w="sm" type="none"/>
                      <a:tailEnd len="sm" w="sm" type="none"/>
                    </a:lnR>
                    <a:lnT cap="flat" cmpd="sng" w="9525">
                      <a:solidFill>
                        <a:srgbClr val="C009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IPv6 does not offer support for VLSM.</a:t>
                      </a:r>
                      <a:endParaRPr/>
                    </a:p>
                  </a:txBody>
                  <a:tcPr marT="6350" marB="0" marR="6350" marL="6350" anchor="ctr">
                    <a:lnL cap="flat" cmpd="sng" w="9525">
                      <a:solidFill>
                        <a:srgbClr val="C007CC"/>
                      </a:solidFill>
                      <a:prstDash val="solid"/>
                      <a:round/>
                      <a:headEnd len="sm" w="sm" type="none"/>
                      <a:tailEnd len="sm" w="sm" type="none"/>
                    </a:lnL>
                    <a:lnR cap="flat" cmpd="sng" w="9525">
                      <a:solidFill>
                        <a:srgbClr val="C009CC"/>
                      </a:solidFill>
                      <a:prstDash val="solid"/>
                      <a:round/>
                      <a:headEnd len="sm" w="sm" type="none"/>
                      <a:tailEnd len="sm" w="sm" type="none"/>
                    </a:lnR>
                    <a:lnT cap="flat" cmpd="sng" w="9525">
                      <a:solidFill>
                        <a:srgbClr val="0008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FFFFF"/>
                    </a:solidFill>
                  </a:tcPr>
                </a:tc>
              </a:tr>
              <a:tr h="763075">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Fragmentation</a:t>
                      </a:r>
                      <a:endParaRPr/>
                    </a:p>
                  </a:txBody>
                  <a:tcPr marT="6350" marB="0" marR="6350" marL="6350" anchor="ctr">
                    <a:lnL cap="flat" cmpd="sng" w="9525">
                      <a:solidFill>
                        <a:srgbClr val="40A9CB"/>
                      </a:solidFill>
                      <a:prstDash val="solid"/>
                      <a:round/>
                      <a:headEnd len="sm" w="sm" type="none"/>
                      <a:tailEnd len="sm" w="sm" type="none"/>
                    </a:lnL>
                    <a:lnR cap="flat" cmpd="sng" w="9525">
                      <a:solidFill>
                        <a:srgbClr val="C009CC"/>
                      </a:solidFill>
                      <a:prstDash val="solid"/>
                      <a:round/>
                      <a:headEnd len="sm" w="sm" type="none"/>
                      <a:tailEnd len="sm" w="sm" type="none"/>
                    </a:lnR>
                    <a:lnT cap="flat" cmpd="sng" w="9525">
                      <a:solidFill>
                        <a:srgbClr val="C009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Fragmentation is done by sending and forwarding routes.</a:t>
                      </a:r>
                      <a:endParaRPr/>
                    </a:p>
                  </a:txBody>
                  <a:tcPr marT="6350" marB="0" marR="6350" marL="6350" anchor="ctr">
                    <a:lnL cap="flat" cmpd="sng" w="9525">
                      <a:solidFill>
                        <a:srgbClr val="C009CC"/>
                      </a:solidFill>
                      <a:prstDash val="solid"/>
                      <a:round/>
                      <a:headEnd len="sm" w="sm" type="none"/>
                      <a:tailEnd len="sm" w="sm" type="none"/>
                    </a:lnL>
                    <a:lnR cap="flat" cmpd="sng" w="9525">
                      <a:solidFill>
                        <a:srgbClr val="C009CC"/>
                      </a:solidFill>
                      <a:prstDash val="solid"/>
                      <a:round/>
                      <a:headEnd len="sm" w="sm" type="none"/>
                      <a:tailEnd len="sm" w="sm" type="none"/>
                    </a:lnR>
                    <a:lnT cap="flat" cmpd="sng" w="9525">
                      <a:solidFill>
                        <a:srgbClr val="0008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400" u="none" cap="none" strike="noStrike">
                          <a:solidFill>
                            <a:srgbClr val="222222"/>
                          </a:solidFill>
                          <a:latin typeface="Arial"/>
                          <a:ea typeface="Arial"/>
                          <a:cs typeface="Arial"/>
                          <a:sym typeface="Arial"/>
                        </a:rPr>
                        <a:t>Fragmentation is done by the sender.</a:t>
                      </a:r>
                      <a:endParaRPr/>
                    </a:p>
                  </a:txBody>
                  <a:tcPr marT="6350" marB="0" marR="6350" marL="6350" anchor="ctr">
                    <a:lnL cap="flat" cmpd="sng" w="9525">
                      <a:solidFill>
                        <a:srgbClr val="C009CC"/>
                      </a:solidFill>
                      <a:prstDash val="solid"/>
                      <a:round/>
                      <a:headEnd len="sm" w="sm" type="none"/>
                      <a:tailEnd len="sm" w="sm" type="none"/>
                    </a:lnL>
                    <a:lnR cap="flat" cmpd="sng" w="9525">
                      <a:solidFill>
                        <a:srgbClr val="C009CC"/>
                      </a:solidFill>
                      <a:prstDash val="solid"/>
                      <a:round/>
                      <a:headEnd len="sm" w="sm" type="none"/>
                      <a:tailEnd len="sm" w="sm" type="none"/>
                    </a:lnR>
                    <a:lnT cap="flat" cmpd="sng" w="9525">
                      <a:solidFill>
                        <a:srgbClr val="0008CC"/>
                      </a:solidFill>
                      <a:prstDash val="solid"/>
                      <a:round/>
                      <a:headEnd len="sm" w="sm" type="none"/>
                      <a:tailEnd len="sm" w="sm" type="none"/>
                    </a:lnT>
                    <a:lnB cap="flat" cmpd="sng" w="9525">
                      <a:solidFill>
                        <a:srgbClr val="0008CC"/>
                      </a:solidFill>
                      <a:prstDash val="solid"/>
                      <a:round/>
                      <a:headEnd len="sm" w="sm" type="none"/>
                      <a:tailEnd len="sm" w="sm" type="none"/>
                    </a:lnB>
                    <a:solidFill>
                      <a:srgbClr val="F9F9F9"/>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graphicFrame>
        <p:nvGraphicFramePr>
          <p:cNvPr id="694" name="Google Shape;694;p59"/>
          <p:cNvGraphicFramePr/>
          <p:nvPr/>
        </p:nvGraphicFramePr>
        <p:xfrm>
          <a:off x="685800" y="304802"/>
          <a:ext cx="3000000" cy="3000000"/>
        </p:xfrm>
        <a:graphic>
          <a:graphicData uri="http://schemas.openxmlformats.org/drawingml/2006/table">
            <a:tbl>
              <a:tblPr>
                <a:noFill/>
                <a:tableStyleId>{8CD8EDFA-EB90-4A81-B749-491F32FBBA27}</a:tableStyleId>
              </a:tblPr>
              <a:tblGrid>
                <a:gridCol w="1765500"/>
                <a:gridCol w="2468275"/>
                <a:gridCol w="3462425"/>
              </a:tblGrid>
              <a:tr h="212975">
                <a:tc>
                  <a:txBody>
                    <a:bodyPr/>
                    <a:lstStyle/>
                    <a:p>
                      <a:pPr indent="0" lvl="0" marL="0" marR="0" rtl="0" algn="ctr">
                        <a:spcBef>
                          <a:spcPts val="0"/>
                        </a:spcBef>
                        <a:spcAft>
                          <a:spcPts val="0"/>
                        </a:spcAft>
                        <a:buNone/>
                      </a:pPr>
                      <a:r>
                        <a:rPr b="1" i="0" lang="en-US" sz="1200" u="none" cap="none" strike="noStrike">
                          <a:solidFill>
                            <a:srgbClr val="222222"/>
                          </a:solidFill>
                          <a:latin typeface="Arial"/>
                          <a:ea typeface="Arial"/>
                          <a:cs typeface="Arial"/>
                          <a:sym typeface="Arial"/>
                        </a:rPr>
                        <a:t>Basis for differences</a:t>
                      </a:r>
                      <a:endParaRPr/>
                    </a:p>
                  </a:txBody>
                  <a:tcPr marT="5400" marB="0" marR="5400" marL="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i="0" lang="en-US" sz="1200" u="none" cap="none" strike="noStrike">
                          <a:solidFill>
                            <a:srgbClr val="222222"/>
                          </a:solidFill>
                          <a:latin typeface="Arial"/>
                          <a:ea typeface="Arial"/>
                          <a:cs typeface="Arial"/>
                          <a:sym typeface="Arial"/>
                        </a:rPr>
                        <a:t>IPv4</a:t>
                      </a:r>
                      <a:endParaRPr/>
                    </a:p>
                  </a:txBody>
                  <a:tcPr marT="5400" marB="0" marR="5400" marL="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i="0" lang="en-US" sz="1200" u="none" cap="none" strike="noStrike">
                          <a:solidFill>
                            <a:srgbClr val="222222"/>
                          </a:solidFill>
                          <a:latin typeface="Arial"/>
                          <a:ea typeface="Arial"/>
                          <a:cs typeface="Arial"/>
                          <a:sym typeface="Arial"/>
                        </a:rPr>
                        <a:t>IPv6</a:t>
                      </a:r>
                      <a:endParaRPr/>
                    </a:p>
                  </a:txBody>
                  <a:tcPr marT="5400" marB="0" marR="5400" marL="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506750">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Routing Information Protocol (RIP)</a:t>
                      </a:r>
                      <a:endParaRPr/>
                    </a:p>
                  </a:txBody>
                  <a:tcPr marT="5400" marB="0" marR="5400" marL="5400" anchor="ctr">
                    <a:lnL cap="flat" cmpd="sng" w="9525">
                      <a:solidFill>
                        <a:srgbClr val="B0CBE1"/>
                      </a:solidFill>
                      <a:prstDash val="solid"/>
                      <a:round/>
                      <a:headEnd len="sm" w="sm" type="none"/>
                      <a:tailEnd len="sm" w="sm" type="none"/>
                    </a:lnL>
                    <a:lnR cap="flat" cmpd="sng" w="9525">
                      <a:solidFill>
                        <a:srgbClr val="B0CCE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0CD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RIP is a routing protocol supported by the routed daemon.</a:t>
                      </a:r>
                      <a:endParaRPr/>
                    </a:p>
                  </a:txBody>
                  <a:tcPr marT="5400" marB="0" marR="5400" marL="5400" anchor="ctr">
                    <a:lnL cap="flat" cmpd="sng" w="9525">
                      <a:solidFill>
                        <a:srgbClr val="B0CCE1"/>
                      </a:solidFill>
                      <a:prstDash val="solid"/>
                      <a:round/>
                      <a:headEnd len="sm" w="sm" type="none"/>
                      <a:tailEnd len="sm" w="sm" type="none"/>
                    </a:lnL>
                    <a:lnR cap="flat" cmpd="sng" w="9525">
                      <a:solidFill>
                        <a:srgbClr val="10D0E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0C8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RIP does not support IPv6. It uses static routes.</a:t>
                      </a:r>
                      <a:endParaRPr/>
                    </a:p>
                  </a:txBody>
                  <a:tcPr marT="5400" marB="0" marR="5400" marL="5400" anchor="ctr">
                    <a:lnL cap="flat" cmpd="sng" w="9525">
                      <a:solidFill>
                        <a:srgbClr val="10D0E1"/>
                      </a:solidFill>
                      <a:prstDash val="solid"/>
                      <a:round/>
                      <a:headEnd len="sm" w="sm" type="none"/>
                      <a:tailEnd len="sm" w="sm" type="none"/>
                    </a:lnL>
                    <a:lnR cap="flat" cmpd="sng" w="9525">
                      <a:solidFill>
                        <a:srgbClr val="B0CDE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0CDE1"/>
                      </a:solidFill>
                      <a:prstDash val="solid"/>
                      <a:round/>
                      <a:headEnd len="sm" w="sm" type="none"/>
                      <a:tailEnd len="sm" w="sm" type="none"/>
                    </a:lnB>
                    <a:solidFill>
                      <a:srgbClr val="FFFFFF"/>
                    </a:solidFill>
                  </a:tcPr>
                </a:tc>
              </a:tr>
              <a:tr h="1013500">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Network Configuration</a:t>
                      </a:r>
                      <a:endParaRPr/>
                    </a:p>
                  </a:txBody>
                  <a:tcPr marT="5400" marB="0" marR="5400" marL="5400" anchor="ctr">
                    <a:lnL cap="flat" cmpd="sng" w="9525">
                      <a:solidFill>
                        <a:srgbClr val="10D3E1"/>
                      </a:solidFill>
                      <a:prstDash val="solid"/>
                      <a:round/>
                      <a:headEnd len="sm" w="sm" type="none"/>
                      <a:tailEnd len="sm" w="sm" type="none"/>
                    </a:lnL>
                    <a:lnR cap="flat" cmpd="sng" w="9525">
                      <a:solidFill>
                        <a:srgbClr val="10D5E1"/>
                      </a:solidFill>
                      <a:prstDash val="solid"/>
                      <a:round/>
                      <a:headEnd len="sm" w="sm" type="none"/>
                      <a:tailEnd len="sm" w="sm" type="none"/>
                    </a:lnR>
                    <a:lnT cap="flat" cmpd="sng" w="9525">
                      <a:solidFill>
                        <a:srgbClr val="B0CDE1"/>
                      </a:solidFill>
                      <a:prstDash val="solid"/>
                      <a:round/>
                      <a:headEnd len="sm" w="sm" type="none"/>
                      <a:tailEnd len="sm" w="sm" type="none"/>
                    </a:lnT>
                    <a:lnB cap="flat" cmpd="sng" w="9525">
                      <a:solidFill>
                        <a:srgbClr val="F0D5E1"/>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Networks need to be configured either manually or with DHCP. IPv4 had several overlays to handle Internet growth, which require more maintenance efforts.</a:t>
                      </a:r>
                      <a:endParaRPr/>
                    </a:p>
                  </a:txBody>
                  <a:tcPr marT="5400" marB="0" marR="5400" marL="5400" anchor="ctr">
                    <a:lnL cap="flat" cmpd="sng" w="9525">
                      <a:solidFill>
                        <a:srgbClr val="10D5E1"/>
                      </a:solidFill>
                      <a:prstDash val="solid"/>
                      <a:round/>
                      <a:headEnd len="sm" w="sm" type="none"/>
                      <a:tailEnd len="sm" w="sm" type="none"/>
                    </a:lnL>
                    <a:lnR cap="flat" cmpd="sng" w="9525">
                      <a:solidFill>
                        <a:srgbClr val="10D3E1"/>
                      </a:solidFill>
                      <a:prstDash val="solid"/>
                      <a:round/>
                      <a:headEnd len="sm" w="sm" type="none"/>
                      <a:tailEnd len="sm" w="sm" type="none"/>
                    </a:lnR>
                    <a:lnT cap="flat" cmpd="sng" w="9525">
                      <a:solidFill>
                        <a:srgbClr val="F0C8E1"/>
                      </a:solidFill>
                      <a:prstDash val="solid"/>
                      <a:round/>
                      <a:headEnd len="sm" w="sm" type="none"/>
                      <a:tailEnd len="sm" w="sm" type="none"/>
                    </a:lnT>
                    <a:lnB cap="flat" cmpd="sng" w="9525">
                      <a:solidFill>
                        <a:srgbClr val="B0D8E1"/>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IPv6 support autoconfiguration capabilities.</a:t>
                      </a:r>
                      <a:endParaRPr/>
                    </a:p>
                  </a:txBody>
                  <a:tcPr marT="5400" marB="0" marR="5400" marL="5400" anchor="ctr">
                    <a:lnL cap="flat" cmpd="sng" w="9525">
                      <a:solidFill>
                        <a:srgbClr val="10D3E1"/>
                      </a:solidFill>
                      <a:prstDash val="solid"/>
                      <a:round/>
                      <a:headEnd len="sm" w="sm" type="none"/>
                      <a:tailEnd len="sm" w="sm" type="none"/>
                    </a:lnL>
                    <a:lnR cap="flat" cmpd="sng" w="9525">
                      <a:solidFill>
                        <a:srgbClr val="F0D5E1"/>
                      </a:solidFill>
                      <a:prstDash val="solid"/>
                      <a:round/>
                      <a:headEnd len="sm" w="sm" type="none"/>
                      <a:tailEnd len="sm" w="sm" type="none"/>
                    </a:lnR>
                    <a:lnT cap="flat" cmpd="sng" w="9525">
                      <a:solidFill>
                        <a:srgbClr val="70CDE1"/>
                      </a:solidFill>
                      <a:prstDash val="solid"/>
                      <a:round/>
                      <a:headEnd len="sm" w="sm" type="none"/>
                      <a:tailEnd len="sm" w="sm" type="none"/>
                    </a:lnT>
                    <a:lnB cap="flat" cmpd="sng" w="9525">
                      <a:solidFill>
                        <a:srgbClr val="30D1E1"/>
                      </a:solidFill>
                      <a:prstDash val="solid"/>
                      <a:round/>
                      <a:headEnd len="sm" w="sm" type="none"/>
                      <a:tailEnd len="sm" w="sm" type="none"/>
                    </a:lnB>
                    <a:solidFill>
                      <a:srgbClr val="F9F9F9"/>
                    </a:solidFill>
                  </a:tcPr>
                </a:tc>
              </a:tr>
              <a:tr h="1182425">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Best feature</a:t>
                      </a:r>
                      <a:endParaRPr/>
                    </a:p>
                  </a:txBody>
                  <a:tcPr marT="5400" marB="0" marR="5400" marL="5400" anchor="ctr">
                    <a:lnL cap="flat" cmpd="sng" w="9525">
                      <a:solidFill>
                        <a:srgbClr val="70D1E1"/>
                      </a:solidFill>
                      <a:prstDash val="solid"/>
                      <a:round/>
                      <a:headEnd len="sm" w="sm" type="none"/>
                      <a:tailEnd len="sm" w="sm" type="none"/>
                    </a:lnL>
                    <a:lnR cap="flat" cmpd="sng" w="9525">
                      <a:solidFill>
                        <a:srgbClr val="30D6E1"/>
                      </a:solidFill>
                      <a:prstDash val="solid"/>
                      <a:round/>
                      <a:headEnd len="sm" w="sm" type="none"/>
                      <a:tailEnd len="sm" w="sm" type="none"/>
                    </a:lnR>
                    <a:lnT cap="flat" cmpd="sng" w="9525">
                      <a:solidFill>
                        <a:srgbClr val="F0D5E1"/>
                      </a:solidFill>
                      <a:prstDash val="solid"/>
                      <a:round/>
                      <a:headEnd len="sm" w="sm" type="none"/>
                      <a:tailEnd len="sm" w="sm" type="none"/>
                    </a:lnT>
                    <a:lnB cap="flat" cmpd="sng" w="9525">
                      <a:solidFill>
                        <a:srgbClr val="B0D2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Widespread use of NAT (Network address translation) devices which allows single NAT address can mask thousands of non-routable addresses, making end-to-end integrity achievable.</a:t>
                      </a:r>
                      <a:endParaRPr/>
                    </a:p>
                  </a:txBody>
                  <a:tcPr marT="5400" marB="0" marR="5400" marL="5400" anchor="ctr">
                    <a:lnL cap="flat" cmpd="sng" w="9525">
                      <a:solidFill>
                        <a:srgbClr val="30D6E1"/>
                      </a:solidFill>
                      <a:prstDash val="solid"/>
                      <a:round/>
                      <a:headEnd len="sm" w="sm" type="none"/>
                      <a:tailEnd len="sm" w="sm" type="none"/>
                    </a:lnL>
                    <a:lnR cap="flat" cmpd="sng" w="9525">
                      <a:solidFill>
                        <a:srgbClr val="B0D7E1"/>
                      </a:solidFill>
                      <a:prstDash val="solid"/>
                      <a:round/>
                      <a:headEnd len="sm" w="sm" type="none"/>
                      <a:tailEnd len="sm" w="sm" type="none"/>
                    </a:lnR>
                    <a:lnT cap="flat" cmpd="sng" w="9525">
                      <a:solidFill>
                        <a:srgbClr val="B0D8E1"/>
                      </a:solidFill>
                      <a:prstDash val="solid"/>
                      <a:round/>
                      <a:headEnd len="sm" w="sm" type="none"/>
                      <a:tailEnd len="sm" w="sm" type="none"/>
                    </a:lnT>
                    <a:lnB cap="flat" cmpd="sng" w="9525">
                      <a:solidFill>
                        <a:srgbClr val="30D6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It allows direct addressing because of vast address Space.</a:t>
                      </a:r>
                      <a:endParaRPr/>
                    </a:p>
                  </a:txBody>
                  <a:tcPr marT="5400" marB="0" marR="5400" marL="5400" anchor="ctr">
                    <a:lnL cap="flat" cmpd="sng" w="9525">
                      <a:solidFill>
                        <a:srgbClr val="B0D7E1"/>
                      </a:solidFill>
                      <a:prstDash val="solid"/>
                      <a:round/>
                      <a:headEnd len="sm" w="sm" type="none"/>
                      <a:tailEnd len="sm" w="sm" type="none"/>
                    </a:lnL>
                    <a:lnR cap="flat" cmpd="sng" w="9525">
                      <a:solidFill>
                        <a:srgbClr val="D0D3E1"/>
                      </a:solidFill>
                      <a:prstDash val="solid"/>
                      <a:round/>
                      <a:headEnd len="sm" w="sm" type="none"/>
                      <a:tailEnd len="sm" w="sm" type="none"/>
                    </a:lnR>
                    <a:lnT cap="flat" cmpd="sng" w="9525">
                      <a:solidFill>
                        <a:srgbClr val="30D1E1"/>
                      </a:solidFill>
                      <a:prstDash val="solid"/>
                      <a:round/>
                      <a:headEnd len="sm" w="sm" type="none"/>
                      <a:tailEnd len="sm" w="sm" type="none"/>
                    </a:lnT>
                    <a:lnB cap="flat" cmpd="sng" w="9525">
                      <a:solidFill>
                        <a:srgbClr val="F0D6E1"/>
                      </a:solidFill>
                      <a:prstDash val="solid"/>
                      <a:round/>
                      <a:headEnd len="sm" w="sm" type="none"/>
                      <a:tailEnd len="sm" w="sm" type="none"/>
                    </a:lnB>
                    <a:solidFill>
                      <a:srgbClr val="FFFFFF"/>
                    </a:solidFill>
                  </a:tcPr>
                </a:tc>
              </a:tr>
              <a:tr h="339375">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Address Mask</a:t>
                      </a:r>
                      <a:endParaRPr/>
                    </a:p>
                  </a:txBody>
                  <a:tcPr marT="5400" marB="0" marR="5400" marL="5400" anchor="ctr">
                    <a:lnL cap="flat" cmpd="sng" w="9525">
                      <a:solidFill>
                        <a:srgbClr val="90D7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B0D2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Use for the designated network from host portion.</a:t>
                      </a:r>
                      <a:endParaRPr/>
                    </a:p>
                  </a:txBody>
                  <a:tcPr marT="5400" marB="0" marR="5400" marL="5400" anchor="ctr">
                    <a:lnL cap="flat" cmpd="sng" w="9525">
                      <a:solidFill>
                        <a:srgbClr val="30D7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6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Not used.</a:t>
                      </a:r>
                      <a:endParaRPr/>
                    </a:p>
                  </a:txBody>
                  <a:tcPr marT="5400" marB="0" marR="5400" marL="5400" anchor="ctr">
                    <a:lnL cap="flat" cmpd="sng" w="9525">
                      <a:solidFill>
                        <a:srgbClr val="30D7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F0D6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9F9F9"/>
                    </a:solidFill>
                  </a:tcPr>
                </a:tc>
              </a:tr>
              <a:tr h="675675">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Security</a:t>
                      </a:r>
                      <a:endParaRPr/>
                    </a:p>
                  </a:txBody>
                  <a:tcPr marT="5400" marB="0" marR="5400" marL="5400" anchor="ctr">
                    <a:lnL cap="flat" cmpd="sng" w="9525">
                      <a:solidFill>
                        <a:srgbClr val="10DA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Security is dependent on applications - IPv4 was not designed with security in mind.</a:t>
                      </a:r>
                      <a:endParaRPr/>
                    </a:p>
                  </a:txBody>
                  <a:tcPr marT="5400" marB="0" marR="5400" marL="5400" anchor="ctr">
                    <a:lnL cap="flat" cmpd="sng" w="9525">
                      <a:solidFill>
                        <a:srgbClr val="30D7E1"/>
                      </a:solidFill>
                      <a:prstDash val="solid"/>
                      <a:round/>
                      <a:headEnd len="sm" w="sm" type="none"/>
                      <a:tailEnd len="sm" w="sm" type="none"/>
                    </a:lnL>
                    <a:lnR cap="flat" cmpd="sng" w="9525">
                      <a:solidFill>
                        <a:srgbClr val="30D3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7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IPSec(Internet Protocol Security) is built into the IPv6 protocol, usable with a proper key infrastructure.</a:t>
                      </a:r>
                      <a:endParaRPr/>
                    </a:p>
                  </a:txBody>
                  <a:tcPr marT="5400" marB="0" marR="5400" marL="5400" anchor="ctr">
                    <a:lnL cap="flat" cmpd="sng" w="9525">
                      <a:solidFill>
                        <a:srgbClr val="30D3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FFFFF"/>
                    </a:solidFill>
                  </a:tcPr>
                </a:tc>
              </a:tr>
              <a:tr h="506750">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Packet size</a:t>
                      </a:r>
                      <a:endParaRPr/>
                    </a:p>
                  </a:txBody>
                  <a:tcPr marT="5400" marB="0" marR="5400" marL="5400" anchor="ctr">
                    <a:lnL cap="flat" cmpd="sng" w="9525">
                      <a:solidFill>
                        <a:srgbClr val="70DBE1"/>
                      </a:solidFill>
                      <a:prstDash val="solid"/>
                      <a:round/>
                      <a:headEnd len="sm" w="sm" type="none"/>
                      <a:tailEnd len="sm" w="sm" type="none"/>
                    </a:lnL>
                    <a:lnR cap="flat" cmpd="sng" w="9525">
                      <a:solidFill>
                        <a:srgbClr val="30D3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7E1"/>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Packet size 576 bytes required, fragmentation optional</a:t>
                      </a:r>
                      <a:endParaRPr/>
                    </a:p>
                  </a:txBody>
                  <a:tcPr marT="5400" marB="0" marR="5400" marL="5400" anchor="ctr">
                    <a:lnL cap="flat" cmpd="sng" w="9525">
                      <a:solidFill>
                        <a:srgbClr val="30D3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7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1208 bytes required without fragmentation</a:t>
                      </a:r>
                      <a:endParaRPr/>
                    </a:p>
                  </a:txBody>
                  <a:tcPr marT="5400" marB="0" marR="5400" marL="5400" anchor="ctr">
                    <a:lnL cap="flat" cmpd="sng" w="9525">
                      <a:solidFill>
                        <a:srgbClr val="30D7E1"/>
                      </a:solidFill>
                      <a:prstDash val="solid"/>
                      <a:round/>
                      <a:headEnd len="sm" w="sm" type="none"/>
                      <a:tailEnd len="sm" w="sm" type="none"/>
                    </a:lnL>
                    <a:lnR cap="flat" cmpd="sng" w="9525">
                      <a:solidFill>
                        <a:srgbClr val="30D3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7E1"/>
                      </a:solidFill>
                      <a:prstDash val="solid"/>
                      <a:round/>
                      <a:headEnd len="sm" w="sm" type="none"/>
                      <a:tailEnd len="sm" w="sm" type="none"/>
                    </a:lnB>
                    <a:solidFill>
                      <a:srgbClr val="F9F9F9"/>
                    </a:solidFill>
                  </a:tcPr>
                </a:tc>
              </a:tr>
              <a:tr h="212975">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IP to MAC resolution</a:t>
                      </a:r>
                      <a:endParaRPr/>
                    </a:p>
                  </a:txBody>
                  <a:tcPr marT="5400" marB="0" marR="5400" marL="5400" anchor="ctr">
                    <a:lnL cap="flat" cmpd="sng" w="9525">
                      <a:solidFill>
                        <a:srgbClr val="50E1E0"/>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7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Broadcast ARP</a:t>
                      </a:r>
                      <a:endParaRPr/>
                    </a:p>
                  </a:txBody>
                  <a:tcPr marT="5400" marB="0" marR="5400" marL="5400" anchor="ctr">
                    <a:lnL cap="flat" cmpd="sng" w="9525">
                      <a:solidFill>
                        <a:srgbClr val="30D7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Multicast Neighbour Solicitation</a:t>
                      </a:r>
                      <a:endParaRPr/>
                    </a:p>
                  </a:txBody>
                  <a:tcPr marT="5400" marB="0" marR="5400" marL="5400" anchor="ctr">
                    <a:lnL cap="flat" cmpd="sng" w="9525">
                      <a:solidFill>
                        <a:srgbClr val="30D7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7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FFFFF"/>
                    </a:solidFill>
                  </a:tcPr>
                </a:tc>
              </a:tr>
              <a:tr h="339375">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Optional Fields</a:t>
                      </a:r>
                      <a:endParaRPr/>
                    </a:p>
                  </a:txBody>
                  <a:tcPr marT="5400" marB="0" marR="5400" marL="5400" anchor="ctr">
                    <a:lnL cap="flat" cmpd="sng" w="9525">
                      <a:solidFill>
                        <a:srgbClr val="50E5E0"/>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Has Optional Fields</a:t>
                      </a:r>
                      <a:endParaRPr/>
                    </a:p>
                  </a:txBody>
                  <a:tcPr marT="5400" marB="0" marR="5400" marL="5400" anchor="ctr">
                    <a:lnL cap="flat" cmpd="sng" w="9525">
                      <a:solidFill>
                        <a:srgbClr val="30D7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Does not have optional fields. But Extension headers are available.</a:t>
                      </a:r>
                      <a:endParaRPr/>
                    </a:p>
                  </a:txBody>
                  <a:tcPr marT="5400" marB="0" marR="5400" marL="5400" anchor="ctr">
                    <a:lnL cap="flat" cmpd="sng" w="9525">
                      <a:solidFill>
                        <a:srgbClr val="30D7E1"/>
                      </a:solidFill>
                      <a:prstDash val="solid"/>
                      <a:round/>
                      <a:headEnd len="sm" w="sm" type="none"/>
                      <a:tailEnd len="sm" w="sm" type="none"/>
                    </a:lnL>
                    <a:lnR cap="flat" cmpd="sng" w="9525">
                      <a:solidFill>
                        <a:srgbClr val="30D3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7E1"/>
                      </a:solidFill>
                      <a:prstDash val="solid"/>
                      <a:round/>
                      <a:headEnd len="sm" w="sm" type="none"/>
                      <a:tailEnd len="sm" w="sm" type="none"/>
                    </a:lnB>
                    <a:solidFill>
                      <a:srgbClr val="FFFFFF"/>
                    </a:solidFill>
                  </a:tcPr>
                </a:tc>
              </a:tr>
              <a:tr h="675675">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Dynamic host configuration Server</a:t>
                      </a:r>
                      <a:endParaRPr/>
                    </a:p>
                  </a:txBody>
                  <a:tcPr marT="5400" marB="0" marR="5400" marL="5400" anchor="ctr">
                    <a:lnL cap="flat" cmpd="sng" w="9525">
                      <a:solidFill>
                        <a:srgbClr val="30EAE0"/>
                      </a:solidFill>
                      <a:prstDash val="solid"/>
                      <a:round/>
                      <a:headEnd len="sm" w="sm" type="none"/>
                      <a:tailEnd len="sm" w="sm" type="none"/>
                    </a:lnL>
                    <a:lnR cap="flat" cmpd="sng" w="9525">
                      <a:solidFill>
                        <a:srgbClr val="30D3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7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Clients have approach DHCS (Dynamic Host Configuration server) whenever they want to connect to a network.</a:t>
                      </a:r>
                      <a:endParaRPr/>
                    </a:p>
                  </a:txBody>
                  <a:tcPr marT="5400" marB="0" marR="5400" marL="5400" anchor="ctr">
                    <a:lnL cap="flat" cmpd="sng" w="9525">
                      <a:solidFill>
                        <a:srgbClr val="30D3E1"/>
                      </a:solidFill>
                      <a:prstDash val="solid"/>
                      <a:round/>
                      <a:headEnd len="sm" w="sm" type="none"/>
                      <a:tailEnd len="sm" w="sm" type="none"/>
                    </a:lnL>
                    <a:lnR cap="flat" cmpd="sng" w="9525">
                      <a:solidFill>
                        <a:srgbClr val="30D3E1"/>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30D7E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A Client does not have to approach any such server as they are given permanent addresses.</a:t>
                      </a:r>
                      <a:endParaRPr/>
                    </a:p>
                  </a:txBody>
                  <a:tcPr marT="5400" marB="0" marR="5400" marL="5400" anchor="ctr">
                    <a:lnL cap="flat" cmpd="sng" w="9525">
                      <a:solidFill>
                        <a:srgbClr val="30D3E1"/>
                      </a:solidFill>
                      <a:prstDash val="solid"/>
                      <a:round/>
                      <a:headEnd len="sm" w="sm" type="none"/>
                      <a:tailEnd len="sm" w="sm" type="none"/>
                    </a:lnL>
                    <a:lnR cap="flat" cmpd="sng" w="9525">
                      <a:solidFill>
                        <a:srgbClr val="30D7E1"/>
                      </a:solidFill>
                      <a:prstDash val="solid"/>
                      <a:round/>
                      <a:headEnd len="sm" w="sm" type="none"/>
                      <a:tailEnd len="sm" w="sm" type="none"/>
                    </a:lnR>
                    <a:lnT cap="flat" cmpd="sng" w="9525">
                      <a:solidFill>
                        <a:srgbClr val="30D7E1"/>
                      </a:solidFill>
                      <a:prstDash val="solid"/>
                      <a:round/>
                      <a:headEnd len="sm" w="sm" type="none"/>
                      <a:tailEnd len="sm" w="sm" type="none"/>
                    </a:lnT>
                    <a:lnB cap="flat" cmpd="sng" w="9525">
                      <a:solidFill>
                        <a:srgbClr val="30D3E1"/>
                      </a:solidFill>
                      <a:prstDash val="solid"/>
                      <a:round/>
                      <a:headEnd len="sm" w="sm" type="none"/>
                      <a:tailEnd len="sm" w="sm" type="none"/>
                    </a:lnB>
                    <a:solidFill>
                      <a:srgbClr val="FFFFFF"/>
                    </a:solidFill>
                  </a:tcPr>
                </a:tc>
              </a:tr>
              <a:tr h="506750">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Mapping</a:t>
                      </a:r>
                      <a:endParaRPr/>
                    </a:p>
                  </a:txBody>
                  <a:tcPr marT="5400" marB="0" marR="5400" marL="5400" anchor="ctr">
                    <a:lnL cap="flat" cmpd="sng" w="9525">
                      <a:solidFill>
                        <a:srgbClr val="F0F7E0"/>
                      </a:solidFill>
                      <a:prstDash val="solid"/>
                      <a:round/>
                      <a:headEnd len="sm" w="sm" type="none"/>
                      <a:tailEnd len="sm" w="sm" type="none"/>
                    </a:lnL>
                    <a:lnR cap="flat" cmpd="sng" w="9525">
                      <a:solidFill>
                        <a:srgbClr val="30D3E1"/>
                      </a:solidFill>
                      <a:prstDash val="solid"/>
                      <a:round/>
                      <a:headEnd len="sm" w="sm" type="none"/>
                      <a:tailEnd len="sm" w="sm" type="none"/>
                    </a:lnR>
                    <a:lnT cap="flat" cmpd="sng" w="9525">
                      <a:solidFill>
                        <a:srgbClr val="30D7E1"/>
                      </a:solidFill>
                      <a:prstDash val="solid"/>
                      <a:round/>
                      <a:headEnd len="sm" w="sm" type="none"/>
                      <a:tailEnd len="sm" w="sm" type="none"/>
                    </a:lnT>
                    <a:lnB cap="flat" cmpd="sng" w="9525">
                      <a:solidFill>
                        <a:srgbClr val="30D7E1"/>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Uses ARP(Address Resolution Protocol) to map to MAC address</a:t>
                      </a:r>
                      <a:endParaRPr/>
                    </a:p>
                  </a:txBody>
                  <a:tcPr marT="5400" marB="0" marR="5400" marL="5400" anchor="ctr">
                    <a:lnL cap="flat" cmpd="sng" w="9525">
                      <a:solidFill>
                        <a:srgbClr val="30D3E1"/>
                      </a:solidFill>
                      <a:prstDash val="solid"/>
                      <a:round/>
                      <a:headEnd len="sm" w="sm" type="none"/>
                      <a:tailEnd len="sm" w="sm" type="none"/>
                    </a:lnL>
                    <a:lnR cap="flat" cmpd="sng" w="9525">
                      <a:solidFill>
                        <a:srgbClr val="30D3E1"/>
                      </a:solidFill>
                      <a:prstDash val="solid"/>
                      <a:round/>
                      <a:headEnd len="sm" w="sm" type="none"/>
                      <a:tailEnd len="sm" w="sm" type="none"/>
                    </a:lnR>
                    <a:lnT cap="flat" cmpd="sng" w="9525">
                      <a:solidFill>
                        <a:srgbClr val="30D7E1"/>
                      </a:solidFill>
                      <a:prstDash val="solid"/>
                      <a:round/>
                      <a:headEnd len="sm" w="sm" type="none"/>
                      <a:tailEnd len="sm" w="sm" type="none"/>
                    </a:lnT>
                    <a:lnB cap="flat" cmpd="sng" w="9525">
                      <a:solidFill>
                        <a:srgbClr val="30D7E1"/>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US" sz="1200" u="none" cap="none" strike="noStrike">
                          <a:solidFill>
                            <a:srgbClr val="222222"/>
                          </a:solidFill>
                          <a:latin typeface="Arial"/>
                          <a:ea typeface="Arial"/>
                          <a:cs typeface="Arial"/>
                          <a:sym typeface="Arial"/>
                        </a:rPr>
                        <a:t>Uses NDP(Neighbour Discovery Protocol) to map to MAC address</a:t>
                      </a:r>
                      <a:endParaRPr/>
                    </a:p>
                  </a:txBody>
                  <a:tcPr marT="5400" marB="0" marR="5400" marL="5400" anchor="ctr">
                    <a:lnL cap="flat" cmpd="sng" w="9525">
                      <a:solidFill>
                        <a:srgbClr val="30D3E1"/>
                      </a:solidFill>
                      <a:prstDash val="solid"/>
                      <a:round/>
                      <a:headEnd len="sm" w="sm" type="none"/>
                      <a:tailEnd len="sm" w="sm" type="none"/>
                    </a:lnL>
                    <a:lnR cap="flat" cmpd="sng" w="9525">
                      <a:solidFill>
                        <a:srgbClr val="90EC5A"/>
                      </a:solidFill>
                      <a:prstDash val="solid"/>
                      <a:round/>
                      <a:headEnd len="sm" w="sm" type="none"/>
                      <a:tailEnd len="sm" w="sm" type="none"/>
                    </a:lnR>
                    <a:lnT cap="flat" cmpd="sng" w="9525">
                      <a:solidFill>
                        <a:srgbClr val="30D3E1"/>
                      </a:solidFill>
                      <a:prstDash val="solid"/>
                      <a:round/>
                      <a:headEnd len="sm" w="sm" type="none"/>
                      <a:tailEnd len="sm" w="sm" type="none"/>
                    </a:lnT>
                    <a:lnB cap="flat" cmpd="sng" w="9525">
                      <a:solidFill>
                        <a:srgbClr val="90EE5A"/>
                      </a:solidFill>
                      <a:prstDash val="solid"/>
                      <a:round/>
                      <a:headEnd len="sm" w="sm" type="none"/>
                      <a:tailEnd len="sm" w="sm" type="none"/>
                    </a:lnB>
                    <a:solidFill>
                      <a:srgbClr val="F9F9F9"/>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p:nvPr/>
        </p:nvSpPr>
        <p:spPr>
          <a:xfrm>
            <a:off x="214282" y="1142984"/>
            <a:ext cx="8001056" cy="4832092"/>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An easier way to remember IP addresses is by assigning to them a name.</a:t>
            </a:r>
            <a:endParaRPr/>
          </a:p>
          <a:p>
            <a:pPr indent="-177800" lvl="0" marL="0" marR="0" rtl="0" algn="just">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(e.g., www.google.com), which is resolver through the Domain Name System (DNS).</a:t>
            </a:r>
            <a:endParaRPr/>
          </a:p>
          <a:p>
            <a:pPr indent="-177800" lvl="0" marL="0" marR="0" rtl="0" algn="just">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Strictly speaking, an IP address identifies an </a:t>
            </a:r>
            <a:r>
              <a:rPr b="1" i="0" lang="en-US" sz="2800" u="none" cap="none" strike="noStrike">
                <a:solidFill>
                  <a:schemeClr val="dk1"/>
                </a:solidFill>
                <a:latin typeface="Calibri"/>
                <a:ea typeface="Calibri"/>
                <a:cs typeface="Calibri"/>
                <a:sym typeface="Calibri"/>
              </a:rPr>
              <a:t>interface that is capable of sending and </a:t>
            </a:r>
            <a:r>
              <a:rPr b="0" i="0" lang="en-US" sz="2800" u="none" cap="none" strike="noStrike">
                <a:solidFill>
                  <a:schemeClr val="dk1"/>
                </a:solidFill>
                <a:latin typeface="Calibri"/>
                <a:ea typeface="Calibri"/>
                <a:cs typeface="Calibri"/>
                <a:sym typeface="Calibri"/>
              </a:rPr>
              <a:t>receiving IP datagrams. </a:t>
            </a:r>
            <a:endParaRPr/>
          </a:p>
          <a:p>
            <a:pPr indent="-177800" lvl="0" marL="0" marR="0" rtl="0" algn="just">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One system can have multiple such interfaces.</a:t>
            </a:r>
            <a:endParaRPr/>
          </a:p>
          <a:p>
            <a:pPr indent="-177800" lvl="0" marL="0" marR="0" rtl="0" algn="just">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Usually, hosts have only one interface (thus, one IP address), whereas routers have many interfaces (thus, many IP addresses).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Tahoma"/>
              <a:buNone/>
            </a:pPr>
            <a:r>
              <a:rPr lang="en-US">
                <a:latin typeface="Tahoma"/>
                <a:ea typeface="Tahoma"/>
                <a:cs typeface="Tahoma"/>
                <a:sym typeface="Tahoma"/>
              </a:rPr>
              <a:t>Advantages of IPv6 over IPv4</a:t>
            </a:r>
            <a:endParaRPr/>
          </a:p>
        </p:txBody>
      </p:sp>
      <p:sp>
        <p:nvSpPr>
          <p:cNvPr id="700" name="Google Shape;700;p60"/>
          <p:cNvSpPr txBox="1"/>
          <p:nvPr>
            <p:ph idx="1" type="body"/>
          </p:nvPr>
        </p:nvSpPr>
        <p:spPr>
          <a:xfrm>
            <a:off x="457200" y="1371600"/>
            <a:ext cx="8229600" cy="48006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latin typeface="Tahoma"/>
                <a:ea typeface="Tahoma"/>
                <a:cs typeface="Tahoma"/>
                <a:sym typeface="Tahoma"/>
              </a:rPr>
              <a:t>Larger address space</a:t>
            </a:r>
            <a:endParaRPr/>
          </a:p>
          <a:p>
            <a:pPr indent="-171450" lvl="0" marL="171450" rtl="0" algn="l">
              <a:lnSpc>
                <a:spcPct val="90000"/>
              </a:lnSpc>
              <a:spcBef>
                <a:spcPts val="750"/>
              </a:spcBef>
              <a:spcAft>
                <a:spcPts val="0"/>
              </a:spcAft>
              <a:buClr>
                <a:schemeClr val="dk1"/>
              </a:buClr>
              <a:buSzPts val="2100"/>
              <a:buChar char="•"/>
            </a:pPr>
            <a:r>
              <a:rPr lang="en-US">
                <a:latin typeface="Tahoma"/>
                <a:ea typeface="Tahoma"/>
                <a:cs typeface="Tahoma"/>
                <a:sym typeface="Tahoma"/>
              </a:rPr>
              <a:t>Better header format</a:t>
            </a:r>
            <a:endParaRPr/>
          </a:p>
          <a:p>
            <a:pPr indent="-171450" lvl="0" marL="171450" rtl="0" algn="l">
              <a:lnSpc>
                <a:spcPct val="90000"/>
              </a:lnSpc>
              <a:spcBef>
                <a:spcPts val="750"/>
              </a:spcBef>
              <a:spcAft>
                <a:spcPts val="0"/>
              </a:spcAft>
              <a:buClr>
                <a:schemeClr val="dk1"/>
              </a:buClr>
              <a:buSzPts val="2100"/>
              <a:buChar char="•"/>
            </a:pPr>
            <a:r>
              <a:rPr lang="en-US">
                <a:latin typeface="Tahoma"/>
                <a:ea typeface="Tahoma"/>
                <a:cs typeface="Tahoma"/>
                <a:sym typeface="Tahoma"/>
              </a:rPr>
              <a:t>New options</a:t>
            </a:r>
            <a:endParaRPr/>
          </a:p>
          <a:p>
            <a:pPr indent="-171450" lvl="0" marL="171450" rtl="0" algn="l">
              <a:lnSpc>
                <a:spcPct val="90000"/>
              </a:lnSpc>
              <a:spcBef>
                <a:spcPts val="750"/>
              </a:spcBef>
              <a:spcAft>
                <a:spcPts val="0"/>
              </a:spcAft>
              <a:buClr>
                <a:schemeClr val="dk1"/>
              </a:buClr>
              <a:buSzPts val="2100"/>
              <a:buChar char="•"/>
            </a:pPr>
            <a:r>
              <a:rPr lang="en-US">
                <a:latin typeface="Tahoma"/>
                <a:ea typeface="Tahoma"/>
                <a:cs typeface="Tahoma"/>
                <a:sym typeface="Tahoma"/>
              </a:rPr>
              <a:t>Allowance for extension</a:t>
            </a:r>
            <a:endParaRPr/>
          </a:p>
          <a:p>
            <a:pPr indent="-171450" lvl="0" marL="171450" rtl="0" algn="l">
              <a:lnSpc>
                <a:spcPct val="90000"/>
              </a:lnSpc>
              <a:spcBef>
                <a:spcPts val="750"/>
              </a:spcBef>
              <a:spcAft>
                <a:spcPts val="0"/>
              </a:spcAft>
              <a:buClr>
                <a:schemeClr val="dk1"/>
              </a:buClr>
              <a:buSzPts val="2100"/>
              <a:buChar char="•"/>
            </a:pPr>
            <a:r>
              <a:rPr lang="en-US">
                <a:latin typeface="Tahoma"/>
                <a:ea typeface="Tahoma"/>
                <a:cs typeface="Tahoma"/>
                <a:sym typeface="Tahoma"/>
              </a:rPr>
              <a:t>Support for resource allocation</a:t>
            </a:r>
            <a:endParaRPr/>
          </a:p>
          <a:p>
            <a:pPr indent="-171450" lvl="0" marL="171450" rtl="0" algn="l">
              <a:lnSpc>
                <a:spcPct val="90000"/>
              </a:lnSpc>
              <a:spcBef>
                <a:spcPts val="750"/>
              </a:spcBef>
              <a:spcAft>
                <a:spcPts val="0"/>
              </a:spcAft>
              <a:buClr>
                <a:schemeClr val="dk1"/>
              </a:buClr>
              <a:buSzPts val="2100"/>
              <a:buChar char="•"/>
            </a:pPr>
            <a:r>
              <a:rPr lang="en-US">
                <a:latin typeface="Tahoma"/>
                <a:ea typeface="Tahoma"/>
                <a:cs typeface="Tahoma"/>
                <a:sym typeface="Tahoma"/>
              </a:rPr>
              <a:t>Support for more security</a:t>
            </a:r>
            <a:endParaRPr/>
          </a:p>
          <a:p>
            <a:pPr indent="-171450" lvl="0" marL="171450" rtl="0" algn="l">
              <a:lnSpc>
                <a:spcPct val="90000"/>
              </a:lnSpc>
              <a:spcBef>
                <a:spcPts val="750"/>
              </a:spcBef>
              <a:spcAft>
                <a:spcPts val="0"/>
              </a:spcAft>
              <a:buClr>
                <a:schemeClr val="dk1"/>
              </a:buClr>
              <a:buSzPts val="2100"/>
              <a:buChar char="•"/>
            </a:pPr>
            <a:r>
              <a:rPr lang="en-US">
                <a:latin typeface="Tahoma"/>
                <a:ea typeface="Tahoma"/>
                <a:cs typeface="Tahoma"/>
                <a:sym typeface="Tahoma"/>
              </a:rPr>
              <a:t>Support for mobility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Classless addressing - Variable length blocks- Two level addressing- Block allocation - Sub netting- problem solving</a:t>
            </a:r>
            <a:endParaRPr b="1"/>
          </a:p>
        </p:txBody>
      </p:sp>
      <p:sp>
        <p:nvSpPr>
          <p:cNvPr id="706" name="Google Shape;706;p6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latin typeface="Calibri"/>
                <a:ea typeface="Calibri"/>
                <a:cs typeface="Calibri"/>
                <a:sym typeface="Calibri"/>
              </a:rPr>
              <a:t>Classless Addressing</a:t>
            </a:r>
            <a:endParaRPr/>
          </a:p>
        </p:txBody>
      </p:sp>
      <p:sp>
        <p:nvSpPr>
          <p:cNvPr id="712" name="Google Shape;712;p6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150000"/>
              </a:lnSpc>
              <a:spcBef>
                <a:spcPts val="0"/>
              </a:spcBef>
              <a:spcAft>
                <a:spcPts val="0"/>
              </a:spcAft>
              <a:buClr>
                <a:schemeClr val="dk1"/>
              </a:buClr>
              <a:buSzPts val="2100"/>
              <a:buChar char="•"/>
            </a:pPr>
            <a:r>
              <a:rPr b="1" lang="en-US"/>
              <a:t>To overcome address depletion </a:t>
            </a:r>
            <a:r>
              <a:rPr lang="en-US"/>
              <a:t>and give </a:t>
            </a:r>
            <a:r>
              <a:rPr b="1" lang="en-US"/>
              <a:t>more organizations access to the Internet</a:t>
            </a:r>
            <a:r>
              <a:rPr lang="en-US"/>
              <a:t>, classless addressing was designed and implemented.</a:t>
            </a:r>
            <a:endParaRPr/>
          </a:p>
        </p:txBody>
      </p:sp>
      <p:sp>
        <p:nvSpPr>
          <p:cNvPr id="713" name="Google Shape;713;p6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14" name="Google Shape;714;p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3"/>
          <p:cNvSpPr txBox="1"/>
          <p:nvPr>
            <p:ph type="title"/>
          </p:nvPr>
        </p:nvSpPr>
        <p:spPr>
          <a:xfrm>
            <a:off x="179512" y="44624"/>
            <a:ext cx="8335838" cy="84929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br>
              <a:rPr b="1" lang="en-US"/>
            </a:br>
            <a:br>
              <a:rPr b="1" lang="en-US"/>
            </a:br>
            <a:r>
              <a:rPr b="1" lang="en-US"/>
              <a:t>Classless Addressing </a:t>
            </a:r>
            <a:br>
              <a:rPr b="1" lang="en-US"/>
            </a:br>
            <a:br>
              <a:rPr i="1" lang="en-US"/>
            </a:br>
            <a:endParaRPr/>
          </a:p>
        </p:txBody>
      </p:sp>
      <p:sp>
        <p:nvSpPr>
          <p:cNvPr id="720" name="Google Shape;720;p63"/>
          <p:cNvSpPr txBox="1"/>
          <p:nvPr>
            <p:ph idx="1" type="body"/>
          </p:nvPr>
        </p:nvSpPr>
        <p:spPr>
          <a:xfrm>
            <a:off x="357158" y="1214422"/>
            <a:ext cx="7339042" cy="5357850"/>
          </a:xfrm>
          <a:prstGeom prst="rect">
            <a:avLst/>
          </a:prstGeom>
          <a:noFill/>
          <a:ln>
            <a:noFill/>
          </a:ln>
        </p:spPr>
        <p:txBody>
          <a:bodyPr anchorCtr="0" anchor="t" bIns="45700" lIns="91425" spcFirstLastPara="1" rIns="91425" wrap="square" tIns="45700">
            <a:normAutofit fontScale="92500"/>
          </a:bodyPr>
          <a:lstStyle/>
          <a:p>
            <a:pPr indent="0" lvl="0" marL="0" rtl="0" algn="just">
              <a:lnSpc>
                <a:spcPct val="150000"/>
              </a:lnSpc>
              <a:spcBef>
                <a:spcPts val="0"/>
              </a:spcBef>
              <a:spcAft>
                <a:spcPts val="0"/>
              </a:spcAft>
              <a:buClr>
                <a:schemeClr val="dk1"/>
              </a:buClr>
              <a:buSzPct val="100000"/>
              <a:buNone/>
            </a:pPr>
            <a:r>
              <a:rPr b="1" i="1" lang="en-US" sz="3000"/>
              <a:t>Address Blocks</a:t>
            </a:r>
            <a:endParaRPr b="1" sz="3000"/>
          </a:p>
          <a:p>
            <a:pPr indent="-171481" lvl="0" marL="171450" rtl="0" algn="just">
              <a:lnSpc>
                <a:spcPct val="150000"/>
              </a:lnSpc>
              <a:spcBef>
                <a:spcPts val="750"/>
              </a:spcBef>
              <a:spcAft>
                <a:spcPts val="0"/>
              </a:spcAft>
              <a:buClr>
                <a:schemeClr val="dk1"/>
              </a:buClr>
              <a:buSzPct val="100000"/>
              <a:buChar char="•"/>
            </a:pPr>
            <a:r>
              <a:rPr lang="en-US"/>
              <a:t>In classless addressing, when an entity, small or large, needs to be connected to the Internet, it is granted a </a:t>
            </a:r>
            <a:r>
              <a:rPr b="1" lang="en-US"/>
              <a:t>BLOCK (RANGE) OF ADDRESSES</a:t>
            </a:r>
            <a:r>
              <a:rPr lang="en-US"/>
              <a:t>. </a:t>
            </a:r>
            <a:endParaRPr/>
          </a:p>
          <a:p>
            <a:pPr indent="-171481" lvl="0" marL="171450" rtl="0" algn="just">
              <a:lnSpc>
                <a:spcPct val="150000"/>
              </a:lnSpc>
              <a:spcBef>
                <a:spcPts val="750"/>
              </a:spcBef>
              <a:spcAft>
                <a:spcPts val="0"/>
              </a:spcAft>
              <a:buClr>
                <a:schemeClr val="dk1"/>
              </a:buClr>
              <a:buSzPct val="100000"/>
              <a:buChar char="•"/>
            </a:pPr>
            <a:r>
              <a:rPr lang="en-US"/>
              <a:t>The size of the block (the number of addresses) varies based on the nature and size of the entity.</a:t>
            </a:r>
            <a:endParaRPr/>
          </a:p>
          <a:p>
            <a:pPr indent="-171481" lvl="0" marL="171450" rtl="0" algn="just">
              <a:lnSpc>
                <a:spcPct val="150000"/>
              </a:lnSpc>
              <a:spcBef>
                <a:spcPts val="750"/>
              </a:spcBef>
              <a:spcAft>
                <a:spcPts val="0"/>
              </a:spcAft>
              <a:buClr>
                <a:schemeClr val="dk1"/>
              </a:buClr>
              <a:buSzPct val="100000"/>
              <a:buChar char="•"/>
            </a:pPr>
            <a:r>
              <a:rPr b="1" lang="en-US"/>
              <a:t>For example:</a:t>
            </a:r>
            <a:endParaRPr/>
          </a:p>
          <a:p>
            <a:pPr indent="-171450" lvl="1" marL="514350" rtl="0" algn="just">
              <a:lnSpc>
                <a:spcPct val="150000"/>
              </a:lnSpc>
              <a:spcBef>
                <a:spcPts val="375"/>
              </a:spcBef>
              <a:spcAft>
                <a:spcPts val="0"/>
              </a:spcAft>
              <a:buClr>
                <a:srgbClr val="FF0066"/>
              </a:buClr>
              <a:buSzPct val="100000"/>
              <a:buChar char="•"/>
            </a:pPr>
            <a:r>
              <a:rPr b="1" lang="en-US">
                <a:solidFill>
                  <a:srgbClr val="FF0066"/>
                </a:solidFill>
              </a:rPr>
              <a:t>A household 🡪 only two addresses</a:t>
            </a:r>
            <a:endParaRPr/>
          </a:p>
          <a:p>
            <a:pPr indent="-171450" lvl="1" marL="514350" rtl="0" algn="just">
              <a:lnSpc>
                <a:spcPct val="150000"/>
              </a:lnSpc>
              <a:spcBef>
                <a:spcPts val="375"/>
              </a:spcBef>
              <a:spcAft>
                <a:spcPts val="0"/>
              </a:spcAft>
              <a:buClr>
                <a:srgbClr val="FF0066"/>
              </a:buClr>
              <a:buSzPct val="100000"/>
              <a:buChar char="•"/>
            </a:pPr>
            <a:r>
              <a:rPr b="1" lang="en-US">
                <a:solidFill>
                  <a:srgbClr val="FF0066"/>
                </a:solidFill>
              </a:rPr>
              <a:t>A large organization 🡪 given thousands of addresses.</a:t>
            </a:r>
            <a:endParaRPr/>
          </a:p>
          <a:p>
            <a:pPr indent="-171450" lvl="1" marL="514350" rtl="0" algn="just">
              <a:lnSpc>
                <a:spcPct val="150000"/>
              </a:lnSpc>
              <a:spcBef>
                <a:spcPts val="375"/>
              </a:spcBef>
              <a:spcAft>
                <a:spcPts val="0"/>
              </a:spcAft>
              <a:buClr>
                <a:srgbClr val="FF0066"/>
              </a:buClr>
              <a:buSzPct val="100000"/>
              <a:buChar char="•"/>
            </a:pPr>
            <a:r>
              <a:rPr b="1" lang="en-US">
                <a:solidFill>
                  <a:srgbClr val="FF0066"/>
                </a:solidFill>
              </a:rPr>
              <a:t> An ISP, as the Internet service provider 🡪  given thousands or hundreds of thousands based on the number of customers it may serve.</a:t>
            </a:r>
            <a:endParaRPr/>
          </a:p>
          <a:p>
            <a:pPr indent="-48133" lvl="0" marL="171450" rtl="0" algn="just">
              <a:lnSpc>
                <a:spcPct val="150000"/>
              </a:lnSpc>
              <a:spcBef>
                <a:spcPts val="750"/>
              </a:spcBef>
              <a:spcAft>
                <a:spcPts val="0"/>
              </a:spcAft>
              <a:buClr>
                <a:schemeClr val="dk1"/>
              </a:buClr>
              <a:buSzPct val="100000"/>
              <a:buNone/>
            </a:pPr>
            <a:r>
              <a:t/>
            </a:r>
            <a:endParaRPr/>
          </a:p>
        </p:txBody>
      </p:sp>
      <p:sp>
        <p:nvSpPr>
          <p:cNvPr id="721" name="Google Shape;721;p6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22" name="Google Shape;722;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latin typeface="Calibri"/>
                <a:ea typeface="Calibri"/>
                <a:cs typeface="Calibri"/>
                <a:sym typeface="Calibri"/>
              </a:rPr>
              <a:t>Restriction</a:t>
            </a:r>
            <a:endParaRPr/>
          </a:p>
        </p:txBody>
      </p:sp>
      <p:sp>
        <p:nvSpPr>
          <p:cNvPr id="728" name="Google Shape;728;p6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171450" lvl="0" marL="171450" rtl="0" algn="just">
              <a:lnSpc>
                <a:spcPct val="150000"/>
              </a:lnSpc>
              <a:spcBef>
                <a:spcPts val="0"/>
              </a:spcBef>
              <a:spcAft>
                <a:spcPts val="0"/>
              </a:spcAft>
              <a:buClr>
                <a:schemeClr val="dk1"/>
              </a:buClr>
              <a:buSzPts val="2400"/>
              <a:buNone/>
            </a:pPr>
            <a:r>
              <a:rPr lang="en-US" sz="2400"/>
              <a:t>	To simplify the handling of addresses, the Internet authorities impose three restrictions on classless address blocks:</a:t>
            </a:r>
            <a:endParaRPr/>
          </a:p>
          <a:p>
            <a:pPr indent="-171450" lvl="0" marL="171450" rtl="0" algn="just">
              <a:lnSpc>
                <a:spcPct val="150000"/>
              </a:lnSpc>
              <a:spcBef>
                <a:spcPts val="750"/>
              </a:spcBef>
              <a:spcAft>
                <a:spcPts val="0"/>
              </a:spcAft>
              <a:buClr>
                <a:schemeClr val="dk1"/>
              </a:buClr>
              <a:buSzPts val="2400"/>
              <a:buChar char="•"/>
            </a:pPr>
            <a:r>
              <a:rPr lang="en-US" sz="2400"/>
              <a:t>Addresses in a block must be </a:t>
            </a:r>
            <a:r>
              <a:rPr lang="en-US" sz="2400">
                <a:solidFill>
                  <a:srgbClr val="FF0066"/>
                </a:solidFill>
              </a:rPr>
              <a:t>contiguous</a:t>
            </a:r>
            <a:r>
              <a:rPr lang="en-US" sz="2400"/>
              <a:t>, one after another.</a:t>
            </a:r>
            <a:endParaRPr/>
          </a:p>
          <a:p>
            <a:pPr indent="-171450" lvl="0" marL="171450" rtl="0" algn="just">
              <a:lnSpc>
                <a:spcPct val="150000"/>
              </a:lnSpc>
              <a:spcBef>
                <a:spcPts val="750"/>
              </a:spcBef>
              <a:spcAft>
                <a:spcPts val="0"/>
              </a:spcAft>
              <a:buClr>
                <a:schemeClr val="dk1"/>
              </a:buClr>
              <a:buSzPts val="2400"/>
              <a:buChar char="•"/>
            </a:pPr>
            <a:r>
              <a:rPr lang="en-US" sz="2400"/>
              <a:t>Number of addresses in a block must be a </a:t>
            </a:r>
            <a:r>
              <a:rPr lang="en-US" sz="2400">
                <a:solidFill>
                  <a:srgbClr val="FF0066"/>
                </a:solidFill>
              </a:rPr>
              <a:t>power of 2 (I, 2, 4, 8, ... ).</a:t>
            </a:r>
            <a:endParaRPr/>
          </a:p>
          <a:p>
            <a:pPr indent="-171450" lvl="0" marL="171450" rtl="0" algn="just">
              <a:lnSpc>
                <a:spcPct val="150000"/>
              </a:lnSpc>
              <a:spcBef>
                <a:spcPts val="750"/>
              </a:spcBef>
              <a:spcAft>
                <a:spcPts val="0"/>
              </a:spcAft>
              <a:buClr>
                <a:schemeClr val="dk1"/>
              </a:buClr>
              <a:buSzPts val="2400"/>
              <a:buChar char="•"/>
            </a:pPr>
            <a:r>
              <a:rPr lang="en-US" sz="2400"/>
              <a:t>First address must be evenly </a:t>
            </a:r>
            <a:r>
              <a:rPr lang="en-US" sz="2400">
                <a:solidFill>
                  <a:srgbClr val="FF0066"/>
                </a:solidFill>
              </a:rPr>
              <a:t>divisible by the number of addresses.</a:t>
            </a:r>
            <a:endParaRPr/>
          </a:p>
          <a:p>
            <a:pPr indent="-19050" lvl="0" marL="171450" rtl="0" algn="just">
              <a:lnSpc>
                <a:spcPct val="150000"/>
              </a:lnSpc>
              <a:spcBef>
                <a:spcPts val="750"/>
              </a:spcBef>
              <a:spcAft>
                <a:spcPts val="0"/>
              </a:spcAft>
              <a:buClr>
                <a:schemeClr val="dk1"/>
              </a:buClr>
              <a:buSzPts val="2400"/>
              <a:buNone/>
            </a:pPr>
            <a:r>
              <a:t/>
            </a:r>
            <a:endParaRPr sz="2400"/>
          </a:p>
        </p:txBody>
      </p:sp>
      <p:sp>
        <p:nvSpPr>
          <p:cNvPr id="729" name="Google Shape;729;p6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30" name="Google Shape;730;p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i="1" lang="en-US"/>
              <a:t>Mask or subnet Mask</a:t>
            </a:r>
            <a:endParaRPr/>
          </a:p>
        </p:txBody>
      </p:sp>
      <p:sp>
        <p:nvSpPr>
          <p:cNvPr id="736" name="Google Shape;736;p65"/>
          <p:cNvSpPr txBox="1"/>
          <p:nvPr>
            <p:ph idx="1" type="body"/>
          </p:nvPr>
        </p:nvSpPr>
        <p:spPr>
          <a:xfrm>
            <a:off x="285720" y="1609416"/>
            <a:ext cx="7410480" cy="5248584"/>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400"/>
              <a:buChar char="•"/>
            </a:pPr>
            <a:r>
              <a:rPr lang="en-US" sz="2400"/>
              <a:t>A better way to define a block of addresses is to </a:t>
            </a:r>
            <a:r>
              <a:rPr b="1" lang="en-US" sz="2400">
                <a:solidFill>
                  <a:srgbClr val="FF0066"/>
                </a:solidFill>
              </a:rPr>
              <a:t>select any address in the block and the mask. </a:t>
            </a:r>
            <a:endParaRPr/>
          </a:p>
          <a:p>
            <a:pPr indent="-171450" lvl="0" marL="171450" rtl="0" algn="just">
              <a:lnSpc>
                <a:spcPct val="90000"/>
              </a:lnSpc>
              <a:spcBef>
                <a:spcPts val="750"/>
              </a:spcBef>
              <a:spcAft>
                <a:spcPts val="0"/>
              </a:spcAft>
              <a:buClr>
                <a:schemeClr val="dk1"/>
              </a:buClr>
              <a:buSzPts val="2400"/>
              <a:buChar char="•"/>
            </a:pPr>
            <a:r>
              <a:rPr lang="en-US" sz="2400"/>
              <a:t>A mask is a 32-bit number in which </a:t>
            </a:r>
            <a:endParaRPr/>
          </a:p>
          <a:p>
            <a:pPr indent="-171450" lvl="1" marL="514350" rtl="0" algn="just">
              <a:lnSpc>
                <a:spcPct val="90000"/>
              </a:lnSpc>
              <a:spcBef>
                <a:spcPts val="375"/>
              </a:spcBef>
              <a:spcAft>
                <a:spcPts val="0"/>
              </a:spcAft>
              <a:buClr>
                <a:srgbClr val="FF0066"/>
              </a:buClr>
              <a:buSzPts val="2000"/>
              <a:buChar char="•"/>
            </a:pPr>
            <a:r>
              <a:rPr b="1" i="1" lang="en-US" sz="2000">
                <a:solidFill>
                  <a:srgbClr val="FF0066"/>
                </a:solidFill>
              </a:rPr>
              <a:t>n leftmost bits </a:t>
            </a:r>
            <a:r>
              <a:rPr b="1" lang="en-US" sz="2000">
                <a:solidFill>
                  <a:srgbClr val="FF0066"/>
                </a:solidFill>
              </a:rPr>
              <a:t>are 1 s </a:t>
            </a:r>
            <a:endParaRPr/>
          </a:p>
          <a:p>
            <a:pPr indent="-171450" lvl="1" marL="514350" rtl="0" algn="just">
              <a:lnSpc>
                <a:spcPct val="90000"/>
              </a:lnSpc>
              <a:spcBef>
                <a:spcPts val="375"/>
              </a:spcBef>
              <a:spcAft>
                <a:spcPts val="0"/>
              </a:spcAft>
              <a:buClr>
                <a:srgbClr val="FF0066"/>
              </a:buClr>
              <a:buSzPts val="2000"/>
              <a:buChar char="•"/>
            </a:pPr>
            <a:r>
              <a:rPr b="1" lang="en-US" sz="2000">
                <a:solidFill>
                  <a:srgbClr val="FF0066"/>
                </a:solidFill>
              </a:rPr>
              <a:t>32 - </a:t>
            </a:r>
            <a:r>
              <a:rPr b="1" i="1" lang="en-US" sz="2000">
                <a:solidFill>
                  <a:srgbClr val="FF0066"/>
                </a:solidFill>
              </a:rPr>
              <a:t>n rightmost bits are O s. </a:t>
            </a:r>
            <a:endParaRPr/>
          </a:p>
          <a:p>
            <a:pPr indent="-171450" lvl="0" marL="171450" rtl="0" algn="just">
              <a:lnSpc>
                <a:spcPct val="90000"/>
              </a:lnSpc>
              <a:spcBef>
                <a:spcPts val="750"/>
              </a:spcBef>
              <a:spcAft>
                <a:spcPts val="0"/>
              </a:spcAft>
              <a:buClr>
                <a:schemeClr val="dk1"/>
              </a:buClr>
              <a:buSzPts val="2400"/>
              <a:buChar char="•"/>
            </a:pPr>
            <a:r>
              <a:rPr i="1" lang="en-US" sz="2400"/>
              <a:t>In classless addressing the mask </a:t>
            </a:r>
            <a:r>
              <a:rPr lang="en-US" sz="2400"/>
              <a:t>for a block can take any value from 0 to 32. </a:t>
            </a:r>
            <a:endParaRPr/>
          </a:p>
          <a:p>
            <a:pPr indent="-171450" lvl="0" marL="171450" rtl="0" algn="just">
              <a:lnSpc>
                <a:spcPct val="90000"/>
              </a:lnSpc>
              <a:spcBef>
                <a:spcPts val="750"/>
              </a:spcBef>
              <a:spcAft>
                <a:spcPts val="0"/>
              </a:spcAft>
              <a:buClr>
                <a:schemeClr val="dk1"/>
              </a:buClr>
              <a:buSzPts val="2400"/>
              <a:buChar char="•"/>
            </a:pPr>
            <a:r>
              <a:rPr lang="en-US" sz="2400"/>
              <a:t>It is very convenient to give just the value of </a:t>
            </a:r>
            <a:r>
              <a:rPr b="1" i="1" lang="en-US" sz="2400">
                <a:solidFill>
                  <a:srgbClr val="FF0066"/>
                </a:solidFill>
              </a:rPr>
              <a:t>n preceded by a slash </a:t>
            </a:r>
            <a:r>
              <a:rPr i="1" lang="en-US" sz="2400"/>
              <a:t>(CIDR notation).</a:t>
            </a:r>
            <a:endParaRPr sz="2400"/>
          </a:p>
        </p:txBody>
      </p:sp>
      <p:sp>
        <p:nvSpPr>
          <p:cNvPr id="737" name="Google Shape;737;p6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38" name="Google Shape;738;p6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6"/>
          <p:cNvSpPr txBox="1"/>
          <p:nvPr>
            <p:ph type="title"/>
          </p:nvPr>
        </p:nvSpPr>
        <p:spPr>
          <a:xfrm>
            <a:off x="500034" y="-24"/>
            <a:ext cx="6981852" cy="571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Network Address</a:t>
            </a:r>
            <a:endParaRPr/>
          </a:p>
        </p:txBody>
      </p:sp>
      <p:sp>
        <p:nvSpPr>
          <p:cNvPr id="744" name="Google Shape;744;p66"/>
          <p:cNvSpPr txBox="1"/>
          <p:nvPr>
            <p:ph idx="1" type="body"/>
          </p:nvPr>
        </p:nvSpPr>
        <p:spPr>
          <a:xfrm>
            <a:off x="428596" y="357166"/>
            <a:ext cx="7267604" cy="5384190"/>
          </a:xfrm>
          <a:prstGeom prst="rect">
            <a:avLst/>
          </a:prstGeom>
          <a:noFill/>
          <a:ln>
            <a:noFill/>
          </a:ln>
        </p:spPr>
        <p:txBody>
          <a:bodyPr anchorCtr="0" anchor="t" bIns="45700" lIns="91425" spcFirstLastPara="1" rIns="91425" wrap="square" tIns="45700">
            <a:noAutofit/>
          </a:bodyPr>
          <a:lstStyle/>
          <a:p>
            <a:pPr indent="-171450" lvl="0" marL="171450" rtl="0" algn="just">
              <a:lnSpc>
                <a:spcPct val="160000"/>
              </a:lnSpc>
              <a:spcBef>
                <a:spcPts val="0"/>
              </a:spcBef>
              <a:spcAft>
                <a:spcPts val="0"/>
              </a:spcAft>
              <a:buClr>
                <a:schemeClr val="dk1"/>
              </a:buClr>
              <a:buSzPts val="2100"/>
              <a:buChar char="•"/>
            </a:pPr>
            <a:r>
              <a:rPr lang="en-US" sz="2100"/>
              <a:t>Can be found by </a:t>
            </a:r>
            <a:r>
              <a:rPr b="1" lang="en-US" sz="2100">
                <a:solidFill>
                  <a:srgbClr val="FF0066"/>
                </a:solidFill>
              </a:rPr>
              <a:t>setting the 32 - </a:t>
            </a:r>
            <a:r>
              <a:rPr b="1" i="1" lang="en-US" sz="2100">
                <a:solidFill>
                  <a:srgbClr val="FF0066"/>
                </a:solidFill>
              </a:rPr>
              <a:t>n rightmost </a:t>
            </a:r>
            <a:r>
              <a:rPr b="1" lang="en-US" sz="2100">
                <a:solidFill>
                  <a:srgbClr val="FF0066"/>
                </a:solidFill>
              </a:rPr>
              <a:t>bits in the binary notation of the address to Os.</a:t>
            </a:r>
            <a:endParaRPr/>
          </a:p>
          <a:p>
            <a:pPr indent="-171450" lvl="0" marL="171450" rtl="0" algn="just">
              <a:lnSpc>
                <a:spcPct val="160000"/>
              </a:lnSpc>
              <a:spcBef>
                <a:spcPts val="750"/>
              </a:spcBef>
              <a:spcAft>
                <a:spcPts val="0"/>
              </a:spcAft>
              <a:buClr>
                <a:schemeClr val="dk1"/>
              </a:buClr>
              <a:buSzPts val="2100"/>
              <a:buChar char="•"/>
            </a:pPr>
            <a:r>
              <a:rPr i="1" lang="en-US" sz="2100"/>
              <a:t>Example </a:t>
            </a:r>
            <a:endParaRPr/>
          </a:p>
          <a:p>
            <a:pPr indent="-171450" lvl="0" marL="171450" rtl="0" algn="just">
              <a:lnSpc>
                <a:spcPct val="160000"/>
              </a:lnSpc>
              <a:spcBef>
                <a:spcPts val="750"/>
              </a:spcBef>
              <a:spcAft>
                <a:spcPts val="0"/>
              </a:spcAft>
              <a:buClr>
                <a:schemeClr val="dk1"/>
              </a:buClr>
              <a:buSzPts val="2100"/>
              <a:buNone/>
            </a:pPr>
            <a:r>
              <a:rPr lang="en-US" sz="2100"/>
              <a:t>	A block of addresses is granted to a small organization. We know that one of the addresses is </a:t>
            </a:r>
            <a:r>
              <a:rPr b="1" lang="en-US" sz="2100"/>
              <a:t>205.16.37.39/28.</a:t>
            </a:r>
            <a:r>
              <a:rPr lang="en-US" sz="2100"/>
              <a:t> What is the first/network address in the block?</a:t>
            </a:r>
            <a:endParaRPr/>
          </a:p>
          <a:p>
            <a:pPr indent="-171450" lvl="0" marL="171450" rtl="0" algn="just">
              <a:lnSpc>
                <a:spcPct val="160000"/>
              </a:lnSpc>
              <a:spcBef>
                <a:spcPts val="750"/>
              </a:spcBef>
              <a:spcAft>
                <a:spcPts val="0"/>
              </a:spcAft>
              <a:buClr>
                <a:schemeClr val="dk1"/>
              </a:buClr>
              <a:buSzPts val="2100"/>
              <a:buNone/>
            </a:pPr>
            <a:r>
              <a:rPr b="1" lang="en-US" sz="2100" u="sng"/>
              <a:t>Solution</a:t>
            </a:r>
            <a:endParaRPr/>
          </a:p>
          <a:p>
            <a:pPr indent="-171450" lvl="0" marL="171450" rtl="0" algn="just">
              <a:lnSpc>
                <a:spcPct val="160000"/>
              </a:lnSpc>
              <a:spcBef>
                <a:spcPts val="750"/>
              </a:spcBef>
              <a:spcAft>
                <a:spcPts val="0"/>
              </a:spcAft>
              <a:buClr>
                <a:schemeClr val="dk1"/>
              </a:buClr>
              <a:buSzPts val="2100"/>
              <a:buChar char="•"/>
            </a:pPr>
            <a:r>
              <a:rPr lang="en-US" sz="2100"/>
              <a:t>The binary representation of the given address is </a:t>
            </a:r>
            <a:r>
              <a:rPr b="1" lang="en-US" sz="2100"/>
              <a:t>11001101  00010000  00100101  0010</a:t>
            </a:r>
            <a:r>
              <a:rPr b="1" lang="en-US" sz="2100">
                <a:solidFill>
                  <a:srgbClr val="FF0066"/>
                </a:solidFill>
              </a:rPr>
              <a:t>0111</a:t>
            </a:r>
            <a:r>
              <a:rPr b="1" lang="en-US" sz="2100"/>
              <a:t>. </a:t>
            </a:r>
            <a:endParaRPr/>
          </a:p>
          <a:p>
            <a:pPr indent="-171450" lvl="0" marL="171450" rtl="0" algn="just">
              <a:lnSpc>
                <a:spcPct val="160000"/>
              </a:lnSpc>
              <a:spcBef>
                <a:spcPts val="750"/>
              </a:spcBef>
              <a:spcAft>
                <a:spcPts val="0"/>
              </a:spcAft>
              <a:buClr>
                <a:schemeClr val="dk1"/>
              </a:buClr>
              <a:buSzPts val="2100"/>
              <a:buChar char="•"/>
            </a:pPr>
            <a:r>
              <a:rPr lang="en-US" sz="2100"/>
              <a:t>If we set 32 - 28 rightmost bits to 0, we get </a:t>
            </a:r>
            <a:r>
              <a:rPr b="1" lang="en-US" sz="2100"/>
              <a:t>11001101 0001000 00100101 0010</a:t>
            </a:r>
            <a:r>
              <a:rPr b="1" lang="en-US" sz="2100">
                <a:solidFill>
                  <a:srgbClr val="FF0066"/>
                </a:solidFill>
              </a:rPr>
              <a:t>0000</a:t>
            </a:r>
            <a:r>
              <a:rPr lang="en-US" sz="2100"/>
              <a:t> or </a:t>
            </a:r>
            <a:r>
              <a:rPr b="1" lang="en-US" sz="2100"/>
              <a:t>205.16.37.32.</a:t>
            </a:r>
            <a:endParaRPr/>
          </a:p>
        </p:txBody>
      </p:sp>
      <p:sp>
        <p:nvSpPr>
          <p:cNvPr id="745" name="Google Shape;745;p6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46" name="Google Shape;746;p6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7"/>
          <p:cNvSpPr txBox="1"/>
          <p:nvPr>
            <p:ph type="title"/>
          </p:nvPr>
        </p:nvSpPr>
        <p:spPr>
          <a:xfrm>
            <a:off x="428596" y="-71462"/>
            <a:ext cx="6838976" cy="7515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Broadcast Address</a:t>
            </a:r>
            <a:endParaRPr/>
          </a:p>
        </p:txBody>
      </p:sp>
      <p:sp>
        <p:nvSpPr>
          <p:cNvPr id="752" name="Google Shape;752;p67"/>
          <p:cNvSpPr txBox="1"/>
          <p:nvPr>
            <p:ph idx="1" type="body"/>
          </p:nvPr>
        </p:nvSpPr>
        <p:spPr>
          <a:xfrm>
            <a:off x="285720" y="857232"/>
            <a:ext cx="7410480" cy="5455628"/>
          </a:xfrm>
          <a:prstGeom prst="rect">
            <a:avLst/>
          </a:prstGeom>
          <a:noFill/>
          <a:ln>
            <a:noFill/>
          </a:ln>
        </p:spPr>
        <p:txBody>
          <a:bodyPr anchorCtr="0" anchor="t" bIns="45700" lIns="91425" spcFirstLastPara="1" rIns="91425" wrap="square" tIns="45700">
            <a:noAutofit/>
          </a:bodyPr>
          <a:lstStyle/>
          <a:p>
            <a:pPr indent="-171450" lvl="0" marL="171450" rtl="0" algn="l">
              <a:lnSpc>
                <a:spcPct val="160000"/>
              </a:lnSpc>
              <a:spcBef>
                <a:spcPts val="0"/>
              </a:spcBef>
              <a:spcAft>
                <a:spcPts val="0"/>
              </a:spcAft>
              <a:buClr>
                <a:schemeClr val="dk1"/>
              </a:buClr>
              <a:buSzPts val="2100"/>
              <a:buChar char="•"/>
            </a:pPr>
            <a:r>
              <a:rPr lang="en-US" sz="2100"/>
              <a:t>Can be found by setting the </a:t>
            </a:r>
            <a:r>
              <a:rPr lang="en-US" sz="2100">
                <a:solidFill>
                  <a:srgbClr val="FF0066"/>
                </a:solidFill>
              </a:rPr>
              <a:t>32 - </a:t>
            </a:r>
            <a:r>
              <a:rPr i="1" lang="en-US" sz="2100">
                <a:solidFill>
                  <a:srgbClr val="FF0066"/>
                </a:solidFill>
              </a:rPr>
              <a:t>n rightmost </a:t>
            </a:r>
            <a:r>
              <a:rPr lang="en-US" sz="2100">
                <a:solidFill>
                  <a:srgbClr val="FF0066"/>
                </a:solidFill>
              </a:rPr>
              <a:t>bits in the binary notation of the address to  1 s.</a:t>
            </a:r>
            <a:endParaRPr/>
          </a:p>
          <a:p>
            <a:pPr indent="-171450" lvl="0" marL="171450" rtl="0" algn="l">
              <a:lnSpc>
                <a:spcPct val="160000"/>
              </a:lnSpc>
              <a:spcBef>
                <a:spcPts val="750"/>
              </a:spcBef>
              <a:spcAft>
                <a:spcPts val="0"/>
              </a:spcAft>
              <a:buClr>
                <a:schemeClr val="dk1"/>
              </a:buClr>
              <a:buSzPts val="2100"/>
              <a:buChar char="•"/>
            </a:pPr>
            <a:r>
              <a:rPr b="1" i="1" lang="en-US" sz="2100" u="sng"/>
              <a:t>Example:</a:t>
            </a:r>
            <a:endParaRPr/>
          </a:p>
          <a:p>
            <a:pPr indent="-171450" lvl="0" marL="171450" rtl="0" algn="l">
              <a:lnSpc>
                <a:spcPct val="160000"/>
              </a:lnSpc>
              <a:spcBef>
                <a:spcPts val="750"/>
              </a:spcBef>
              <a:spcAft>
                <a:spcPts val="0"/>
              </a:spcAft>
              <a:buClr>
                <a:schemeClr val="dk1"/>
              </a:buClr>
              <a:buSzPts val="2100"/>
              <a:buNone/>
            </a:pPr>
            <a:r>
              <a:rPr lang="en-US" sz="2100"/>
              <a:t>	A block of addresses is granted to a small organization. We know that one of the addresses is </a:t>
            </a:r>
            <a:r>
              <a:rPr b="1" lang="en-US" sz="2100"/>
              <a:t>205.16.37.39/28.</a:t>
            </a:r>
            <a:r>
              <a:rPr lang="en-US" sz="2100"/>
              <a:t> What is the last/broadcast address in the block? Solution</a:t>
            </a:r>
            <a:endParaRPr/>
          </a:p>
          <a:p>
            <a:pPr indent="-171450" lvl="0" marL="171450" rtl="0" algn="l">
              <a:lnSpc>
                <a:spcPct val="160000"/>
              </a:lnSpc>
              <a:spcBef>
                <a:spcPts val="750"/>
              </a:spcBef>
              <a:spcAft>
                <a:spcPts val="0"/>
              </a:spcAft>
              <a:buClr>
                <a:schemeClr val="dk1"/>
              </a:buClr>
              <a:buSzPts val="2100"/>
              <a:buChar char="•"/>
            </a:pPr>
            <a:r>
              <a:rPr lang="en-US" sz="2100"/>
              <a:t>The binary representation of the given address is 11001101  00010000  00100101  0010</a:t>
            </a:r>
            <a:r>
              <a:rPr lang="en-US" sz="2100">
                <a:solidFill>
                  <a:srgbClr val="FF0066"/>
                </a:solidFill>
              </a:rPr>
              <a:t>0111</a:t>
            </a:r>
            <a:r>
              <a:rPr lang="en-US" sz="2100"/>
              <a:t>. </a:t>
            </a:r>
            <a:endParaRPr/>
          </a:p>
          <a:p>
            <a:pPr indent="-171450" lvl="0" marL="171450" rtl="0" algn="l">
              <a:lnSpc>
                <a:spcPct val="160000"/>
              </a:lnSpc>
              <a:spcBef>
                <a:spcPts val="750"/>
              </a:spcBef>
              <a:spcAft>
                <a:spcPts val="0"/>
              </a:spcAft>
              <a:buClr>
                <a:schemeClr val="dk1"/>
              </a:buClr>
              <a:buSzPts val="2100"/>
              <a:buChar char="•"/>
            </a:pPr>
            <a:r>
              <a:rPr lang="en-US" sz="2100"/>
              <a:t>If we set 32 - 28 rightmost bits to 1, we get 11001101  00010000   00100101   0010</a:t>
            </a:r>
            <a:r>
              <a:rPr lang="en-US" sz="2100">
                <a:solidFill>
                  <a:srgbClr val="FF0066"/>
                </a:solidFill>
              </a:rPr>
              <a:t>1111</a:t>
            </a:r>
            <a:r>
              <a:rPr lang="en-US" sz="2100"/>
              <a:t> or </a:t>
            </a:r>
            <a:r>
              <a:rPr lang="en-US" sz="2100">
                <a:solidFill>
                  <a:srgbClr val="FF0066"/>
                </a:solidFill>
              </a:rPr>
              <a:t>205.16.37.47.</a:t>
            </a:r>
            <a:endParaRPr/>
          </a:p>
        </p:txBody>
      </p:sp>
      <p:sp>
        <p:nvSpPr>
          <p:cNvPr id="753" name="Google Shape;753;p6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54" name="Google Shape;754;p6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Number of Addresses</a:t>
            </a:r>
            <a:endParaRPr/>
          </a:p>
        </p:txBody>
      </p:sp>
      <p:sp>
        <p:nvSpPr>
          <p:cNvPr id="760" name="Google Shape;760;p6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100"/>
              <a:buChar char="•"/>
            </a:pPr>
            <a:r>
              <a:rPr lang="en-US"/>
              <a:t>The number of addresses in the block is the </a:t>
            </a:r>
            <a:r>
              <a:rPr b="1" lang="en-US"/>
              <a:t>difference between the last and first address. </a:t>
            </a:r>
            <a:endParaRPr/>
          </a:p>
          <a:p>
            <a:pPr indent="-171450" lvl="0" marL="171450" rtl="0" algn="just">
              <a:lnSpc>
                <a:spcPct val="90000"/>
              </a:lnSpc>
              <a:spcBef>
                <a:spcPts val="750"/>
              </a:spcBef>
              <a:spcAft>
                <a:spcPts val="0"/>
              </a:spcAft>
              <a:buClr>
                <a:schemeClr val="dk1"/>
              </a:buClr>
              <a:buSzPts val="2100"/>
              <a:buChar char="•"/>
            </a:pPr>
            <a:r>
              <a:rPr lang="en-US"/>
              <a:t>It can easily be found using the formula </a:t>
            </a:r>
            <a:r>
              <a:rPr i="1" lang="en-US"/>
              <a:t>.</a:t>
            </a:r>
            <a:endParaRPr/>
          </a:p>
          <a:p>
            <a:pPr indent="-171450" lvl="0" marL="171450" rtl="0" algn="just">
              <a:lnSpc>
                <a:spcPct val="90000"/>
              </a:lnSpc>
              <a:spcBef>
                <a:spcPts val="750"/>
              </a:spcBef>
              <a:spcAft>
                <a:spcPts val="0"/>
              </a:spcAft>
              <a:buClr>
                <a:schemeClr val="dk1"/>
              </a:buClr>
              <a:buSzPts val="2100"/>
              <a:buNone/>
            </a:pPr>
            <a:r>
              <a:t/>
            </a:r>
            <a:endParaRPr/>
          </a:p>
          <a:p>
            <a:pPr indent="-171450" lvl="0" marL="171450" rtl="0" algn="just">
              <a:lnSpc>
                <a:spcPct val="90000"/>
              </a:lnSpc>
              <a:spcBef>
                <a:spcPts val="750"/>
              </a:spcBef>
              <a:spcAft>
                <a:spcPts val="0"/>
              </a:spcAft>
              <a:buClr>
                <a:schemeClr val="dk1"/>
              </a:buClr>
              <a:buSzPts val="2100"/>
              <a:buNone/>
            </a:pPr>
            <a:r>
              <a:t/>
            </a:r>
            <a:endParaRPr/>
          </a:p>
          <a:p>
            <a:pPr indent="-171450" lvl="0" marL="171450" rtl="0" algn="just">
              <a:lnSpc>
                <a:spcPct val="90000"/>
              </a:lnSpc>
              <a:spcBef>
                <a:spcPts val="750"/>
              </a:spcBef>
              <a:spcAft>
                <a:spcPts val="0"/>
              </a:spcAft>
              <a:buClr>
                <a:schemeClr val="dk1"/>
              </a:buClr>
              <a:buSzPts val="2100"/>
              <a:buChar char="•"/>
            </a:pPr>
            <a:r>
              <a:rPr b="1" lang="en-US" u="sng"/>
              <a:t>Eg</a:t>
            </a:r>
            <a:r>
              <a:rPr lang="en-US"/>
              <a:t>: Find the number of addresses in above Example.</a:t>
            </a:r>
            <a:endParaRPr/>
          </a:p>
          <a:p>
            <a:pPr indent="-171450" lvl="0" marL="171450" rtl="0" algn="just">
              <a:lnSpc>
                <a:spcPct val="90000"/>
              </a:lnSpc>
              <a:spcBef>
                <a:spcPts val="750"/>
              </a:spcBef>
              <a:spcAft>
                <a:spcPts val="0"/>
              </a:spcAft>
              <a:buClr>
                <a:schemeClr val="dk1"/>
              </a:buClr>
              <a:buSzPts val="2100"/>
              <a:buNone/>
            </a:pPr>
            <a:r>
              <a:rPr b="1" lang="en-US"/>
              <a:t>  Soln</a:t>
            </a:r>
            <a:endParaRPr b="1"/>
          </a:p>
          <a:p>
            <a:pPr indent="-171450" lvl="0" marL="171450" rtl="0" algn="just">
              <a:lnSpc>
                <a:spcPct val="90000"/>
              </a:lnSpc>
              <a:spcBef>
                <a:spcPts val="750"/>
              </a:spcBef>
              <a:spcAft>
                <a:spcPts val="0"/>
              </a:spcAft>
              <a:buClr>
                <a:schemeClr val="dk1"/>
              </a:buClr>
              <a:buSzPts val="2100"/>
              <a:buChar char="•"/>
            </a:pPr>
            <a:r>
              <a:rPr lang="en-US"/>
              <a:t>The value of </a:t>
            </a:r>
            <a:r>
              <a:rPr i="1" lang="en-US"/>
              <a:t>n is 28, which means that number of addresses is            or 16.</a:t>
            </a:r>
            <a:endParaRPr/>
          </a:p>
        </p:txBody>
      </p:sp>
      <p:sp>
        <p:nvSpPr>
          <p:cNvPr id="761" name="Google Shape;761;p6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62" name="Google Shape;762;p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63" name="Google Shape;763;p68"/>
          <p:cNvPicPr preferRelativeResize="0"/>
          <p:nvPr/>
        </p:nvPicPr>
        <p:blipFill rotWithShape="1">
          <a:blip r:embed="rId3">
            <a:alphaModFix/>
          </a:blip>
          <a:srcRect b="0" l="0" r="0" t="0"/>
          <a:stretch/>
        </p:blipFill>
        <p:spPr>
          <a:xfrm>
            <a:off x="3071802" y="3357562"/>
            <a:ext cx="1214446" cy="637088"/>
          </a:xfrm>
          <a:prstGeom prst="rect">
            <a:avLst/>
          </a:prstGeom>
          <a:noFill/>
          <a:ln>
            <a:noFill/>
          </a:ln>
        </p:spPr>
      </p:pic>
      <p:pic>
        <p:nvPicPr>
          <p:cNvPr id="764" name="Google Shape;764;p68"/>
          <p:cNvPicPr preferRelativeResize="0"/>
          <p:nvPr/>
        </p:nvPicPr>
        <p:blipFill rotWithShape="1">
          <a:blip r:embed="rId4">
            <a:alphaModFix/>
          </a:blip>
          <a:srcRect b="0" l="0" r="0" t="0"/>
          <a:stretch/>
        </p:blipFill>
        <p:spPr>
          <a:xfrm>
            <a:off x="4341811" y="5572140"/>
            <a:ext cx="1016007" cy="57150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Example</a:t>
            </a:r>
            <a:endParaRPr/>
          </a:p>
        </p:txBody>
      </p:sp>
      <p:sp>
        <p:nvSpPr>
          <p:cNvPr id="770" name="Google Shape;770;p6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100"/>
              <a:buChar char="•"/>
            </a:pPr>
            <a:r>
              <a:rPr lang="en-US"/>
              <a:t>Another way to find the network address, the broadcast address, and the number of addresses is to represent the mask as a 32-bit binary (or 8-digit hexadecimal) number. </a:t>
            </a:r>
            <a:endParaRPr/>
          </a:p>
          <a:p>
            <a:pPr indent="-171450" lvl="0" marL="171450" rtl="0" algn="just">
              <a:lnSpc>
                <a:spcPct val="90000"/>
              </a:lnSpc>
              <a:spcBef>
                <a:spcPts val="750"/>
              </a:spcBef>
              <a:spcAft>
                <a:spcPts val="0"/>
              </a:spcAft>
              <a:buClr>
                <a:schemeClr val="dk1"/>
              </a:buClr>
              <a:buSzPts val="2100"/>
              <a:buNone/>
            </a:pPr>
            <a:r>
              <a:rPr lang="en-US"/>
              <a:t>Eg: </a:t>
            </a:r>
            <a:r>
              <a:rPr b="1" lang="en-US">
                <a:solidFill>
                  <a:srgbClr val="FF0066"/>
                </a:solidFill>
              </a:rPr>
              <a:t>/28</a:t>
            </a:r>
            <a:r>
              <a:rPr lang="en-US"/>
              <a:t> can be represented as </a:t>
            </a:r>
            <a:endParaRPr/>
          </a:p>
          <a:p>
            <a:pPr indent="-171450" lvl="0" marL="171450" rtl="0" algn="just">
              <a:lnSpc>
                <a:spcPct val="90000"/>
              </a:lnSpc>
              <a:spcBef>
                <a:spcPts val="750"/>
              </a:spcBef>
              <a:spcAft>
                <a:spcPts val="0"/>
              </a:spcAft>
              <a:buClr>
                <a:schemeClr val="dk1"/>
              </a:buClr>
              <a:buSzPts val="2100"/>
              <a:buNone/>
            </a:pPr>
            <a:r>
              <a:t/>
            </a:r>
            <a:endParaRPr/>
          </a:p>
          <a:p>
            <a:pPr indent="-171450" lvl="0" marL="171450" rtl="0" algn="just">
              <a:lnSpc>
                <a:spcPct val="90000"/>
              </a:lnSpc>
              <a:spcBef>
                <a:spcPts val="750"/>
              </a:spcBef>
              <a:spcAft>
                <a:spcPts val="0"/>
              </a:spcAft>
              <a:buClr>
                <a:srgbClr val="FF0066"/>
              </a:buClr>
              <a:buSzPts val="2100"/>
              <a:buNone/>
            </a:pPr>
            <a:r>
              <a:rPr b="1" lang="en-US">
                <a:solidFill>
                  <a:srgbClr val="FF0066"/>
                </a:solidFill>
              </a:rPr>
              <a:t>11111111 11111111 11111111 11110000</a:t>
            </a:r>
            <a:r>
              <a:rPr lang="en-US"/>
              <a:t> (twenty-eight Is and four Os). </a:t>
            </a:r>
            <a:endParaRPr/>
          </a:p>
          <a:p>
            <a:pPr indent="-171450" lvl="0" marL="171450" rtl="0" algn="just">
              <a:lnSpc>
                <a:spcPct val="90000"/>
              </a:lnSpc>
              <a:spcBef>
                <a:spcPts val="750"/>
              </a:spcBef>
              <a:spcAft>
                <a:spcPts val="0"/>
              </a:spcAft>
              <a:buClr>
                <a:schemeClr val="dk1"/>
              </a:buClr>
              <a:buSzPts val="2100"/>
              <a:buNone/>
            </a:pPr>
            <a:r>
              <a:rPr lang="en-US"/>
              <a:t>Find</a:t>
            </a:r>
            <a:endParaRPr/>
          </a:p>
          <a:p>
            <a:pPr indent="-171450" lvl="0" marL="171450" rtl="0" algn="just">
              <a:lnSpc>
                <a:spcPct val="90000"/>
              </a:lnSpc>
              <a:spcBef>
                <a:spcPts val="750"/>
              </a:spcBef>
              <a:spcAft>
                <a:spcPts val="0"/>
              </a:spcAft>
              <a:buClr>
                <a:schemeClr val="dk1"/>
              </a:buClr>
              <a:buSzPts val="2100"/>
              <a:buChar char="•"/>
            </a:pPr>
            <a:r>
              <a:rPr lang="en-US"/>
              <a:t>Network address</a:t>
            </a:r>
            <a:endParaRPr/>
          </a:p>
          <a:p>
            <a:pPr indent="-171450" lvl="0" marL="171450" rtl="0" algn="just">
              <a:lnSpc>
                <a:spcPct val="90000"/>
              </a:lnSpc>
              <a:spcBef>
                <a:spcPts val="750"/>
              </a:spcBef>
              <a:spcAft>
                <a:spcPts val="0"/>
              </a:spcAft>
              <a:buClr>
                <a:schemeClr val="dk1"/>
              </a:buClr>
              <a:buSzPts val="2100"/>
              <a:buChar char="•"/>
            </a:pPr>
            <a:r>
              <a:rPr lang="en-US"/>
              <a:t>Broadcast address</a:t>
            </a:r>
            <a:endParaRPr/>
          </a:p>
          <a:p>
            <a:pPr indent="-171450" lvl="0" marL="171450" rtl="0" algn="just">
              <a:lnSpc>
                <a:spcPct val="90000"/>
              </a:lnSpc>
              <a:spcBef>
                <a:spcPts val="750"/>
              </a:spcBef>
              <a:spcAft>
                <a:spcPts val="0"/>
              </a:spcAft>
              <a:buClr>
                <a:schemeClr val="dk1"/>
              </a:buClr>
              <a:buSzPts val="2100"/>
              <a:buChar char="•"/>
            </a:pPr>
            <a:r>
              <a:rPr lang="en-US"/>
              <a:t>The number of addresses</a:t>
            </a:r>
            <a:endParaRPr/>
          </a:p>
        </p:txBody>
      </p:sp>
      <p:sp>
        <p:nvSpPr>
          <p:cNvPr id="771" name="Google Shape;771;p6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72" name="Google Shape;772;p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7"/>
          <p:cNvSpPr txBox="1"/>
          <p:nvPr>
            <p:ph type="title"/>
          </p:nvPr>
        </p:nvSpPr>
        <p:spPr>
          <a:xfrm>
            <a:off x="457200" y="157163"/>
            <a:ext cx="7543800" cy="8270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b="1" lang="en-US" sz="3500"/>
              <a:t>IPv4 Header Structure</a:t>
            </a:r>
            <a:endParaRPr/>
          </a:p>
        </p:txBody>
      </p:sp>
      <p:sp>
        <p:nvSpPr>
          <p:cNvPr id="136" name="Google Shape;136;p7"/>
          <p:cNvSpPr txBox="1"/>
          <p:nvPr>
            <p:ph idx="2" type="body"/>
          </p:nvPr>
        </p:nvSpPr>
        <p:spPr>
          <a:xfrm>
            <a:off x="914400" y="5334000"/>
            <a:ext cx="6934200" cy="15240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200"/>
              <a:buChar char="•"/>
            </a:pPr>
            <a:r>
              <a:rPr lang="en-US" sz="2200"/>
              <a:t>basic IPv4 header contains 12 fields. </a:t>
            </a:r>
            <a:endParaRPr/>
          </a:p>
          <a:p>
            <a:pPr indent="-171450" lvl="0" marL="171450" rtl="0" algn="l">
              <a:lnSpc>
                <a:spcPct val="90000"/>
              </a:lnSpc>
              <a:spcBef>
                <a:spcPts val="750"/>
              </a:spcBef>
              <a:spcAft>
                <a:spcPts val="0"/>
              </a:spcAft>
              <a:buClr>
                <a:schemeClr val="dk1"/>
              </a:buClr>
              <a:buSzPts val="2200"/>
              <a:buChar char="•"/>
            </a:pPr>
            <a:r>
              <a:rPr lang="en-US" sz="2200"/>
              <a:t>each field of the IPv4 header has a specific use. </a:t>
            </a:r>
            <a:endParaRPr/>
          </a:p>
          <a:p>
            <a:pPr indent="-171450" lvl="0" marL="171450" rtl="0" algn="l">
              <a:lnSpc>
                <a:spcPct val="90000"/>
              </a:lnSpc>
              <a:spcBef>
                <a:spcPts val="750"/>
              </a:spcBef>
              <a:spcAft>
                <a:spcPts val="0"/>
              </a:spcAft>
              <a:buClr>
                <a:schemeClr val="dk1"/>
              </a:buClr>
              <a:buSzPts val="2200"/>
              <a:buChar char="•"/>
            </a:pPr>
            <a:r>
              <a:rPr lang="en-US" sz="2200"/>
              <a:t>Shaded field are removed in IPv6.</a:t>
            </a:r>
            <a:endParaRPr/>
          </a:p>
        </p:txBody>
      </p:sp>
      <p:pic>
        <p:nvPicPr>
          <p:cNvPr id="137" name="Google Shape;137;p7"/>
          <p:cNvPicPr preferRelativeResize="0"/>
          <p:nvPr>
            <p:ph idx="1" type="body"/>
          </p:nvPr>
        </p:nvPicPr>
        <p:blipFill rotWithShape="1">
          <a:blip r:embed="rId3">
            <a:alphaModFix/>
          </a:blip>
          <a:srcRect b="0" l="0" r="0" t="0"/>
          <a:stretch/>
        </p:blipFill>
        <p:spPr>
          <a:xfrm>
            <a:off x="533400" y="1052736"/>
            <a:ext cx="8305800" cy="435746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Network/subnet address</a:t>
            </a:r>
            <a:endParaRPr/>
          </a:p>
        </p:txBody>
      </p:sp>
      <p:sp>
        <p:nvSpPr>
          <p:cNvPr id="778" name="Google Shape;778;p7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200"/>
              <a:buChar char="•"/>
            </a:pPr>
            <a:r>
              <a:rPr lang="en-US" sz="2200"/>
              <a:t>Found by ANDing the given addresses with the mask. </a:t>
            </a:r>
            <a:endParaRPr/>
          </a:p>
          <a:p>
            <a:pPr indent="-514350" lvl="0" marL="514350" rtl="0" algn="l">
              <a:lnSpc>
                <a:spcPct val="90000"/>
              </a:lnSpc>
              <a:spcBef>
                <a:spcPts val="750"/>
              </a:spcBef>
              <a:spcAft>
                <a:spcPts val="0"/>
              </a:spcAft>
              <a:buClr>
                <a:schemeClr val="dk1"/>
              </a:buClr>
              <a:buSzPts val="2200"/>
              <a:buChar char="•"/>
            </a:pPr>
            <a:r>
              <a:rPr lang="en-US" sz="2200"/>
              <a:t>ANDing here is done bit by bit. The result of ANDing 2 bits is 1 if both bits are Is; the result is 0 otherwise.</a:t>
            </a:r>
            <a:endParaRPr/>
          </a:p>
          <a:p>
            <a:pPr indent="-171450" lvl="0" marL="171450" rtl="0" algn="l">
              <a:lnSpc>
                <a:spcPct val="90000"/>
              </a:lnSpc>
              <a:spcBef>
                <a:spcPts val="750"/>
              </a:spcBef>
              <a:spcAft>
                <a:spcPts val="0"/>
              </a:spcAft>
              <a:buClr>
                <a:schemeClr val="dk1"/>
              </a:buClr>
              <a:buSzPts val="2200"/>
              <a:buChar char="•"/>
            </a:pPr>
            <a:r>
              <a:rPr lang="en-US" sz="2200"/>
              <a:t>Address: 11001101 00010000 00100101 0010</a:t>
            </a:r>
            <a:r>
              <a:rPr lang="en-US" sz="2200">
                <a:solidFill>
                  <a:srgbClr val="FF0066"/>
                </a:solidFill>
              </a:rPr>
              <a:t>0111</a:t>
            </a:r>
            <a:endParaRPr/>
          </a:p>
          <a:p>
            <a:pPr indent="-171450" lvl="0" marL="171450" rtl="0" algn="l">
              <a:lnSpc>
                <a:spcPct val="90000"/>
              </a:lnSpc>
              <a:spcBef>
                <a:spcPts val="750"/>
              </a:spcBef>
              <a:spcAft>
                <a:spcPts val="0"/>
              </a:spcAft>
              <a:buClr>
                <a:schemeClr val="dk1"/>
              </a:buClr>
              <a:buSzPts val="2200"/>
              <a:buChar char="•"/>
            </a:pPr>
            <a:r>
              <a:rPr lang="en-US" sz="2200"/>
              <a:t>Mask:     11111111 11111111 11111111 1111</a:t>
            </a:r>
            <a:r>
              <a:rPr lang="en-US" sz="2200">
                <a:solidFill>
                  <a:srgbClr val="FF0066"/>
                </a:solidFill>
              </a:rPr>
              <a:t>0000</a:t>
            </a:r>
            <a:endParaRPr/>
          </a:p>
          <a:p>
            <a:pPr indent="-171450" lvl="0" marL="171450" rtl="0" algn="l">
              <a:lnSpc>
                <a:spcPct val="90000"/>
              </a:lnSpc>
              <a:spcBef>
                <a:spcPts val="750"/>
              </a:spcBef>
              <a:spcAft>
                <a:spcPts val="0"/>
              </a:spcAft>
              <a:buClr>
                <a:schemeClr val="dk1"/>
              </a:buClr>
              <a:buSzPts val="2200"/>
              <a:buNone/>
            </a:pPr>
            <a:r>
              <a:rPr lang="en-US" sz="2200"/>
              <a:t>Network </a:t>
            </a:r>
            <a:endParaRPr/>
          </a:p>
          <a:p>
            <a:pPr indent="-171450" lvl="0" marL="171450" rtl="0" algn="l">
              <a:lnSpc>
                <a:spcPct val="90000"/>
              </a:lnSpc>
              <a:spcBef>
                <a:spcPts val="750"/>
              </a:spcBef>
              <a:spcAft>
                <a:spcPts val="0"/>
              </a:spcAft>
              <a:buClr>
                <a:schemeClr val="dk1"/>
              </a:buClr>
              <a:buSzPts val="2200"/>
              <a:buNone/>
            </a:pPr>
            <a:r>
              <a:rPr lang="en-US" sz="2200"/>
              <a:t>address/</a:t>
            </a:r>
            <a:endParaRPr/>
          </a:p>
          <a:p>
            <a:pPr indent="-171450" lvl="0" marL="171450" rtl="0" algn="l">
              <a:lnSpc>
                <a:spcPct val="90000"/>
              </a:lnSpc>
              <a:spcBef>
                <a:spcPts val="750"/>
              </a:spcBef>
              <a:spcAft>
                <a:spcPts val="0"/>
              </a:spcAft>
              <a:buClr>
                <a:schemeClr val="dk1"/>
              </a:buClr>
              <a:buSzPts val="2200"/>
              <a:buNone/>
            </a:pPr>
            <a:r>
              <a:rPr lang="en-US" sz="2200"/>
              <a:t>neid/ </a:t>
            </a:r>
            <a:endParaRPr/>
          </a:p>
          <a:p>
            <a:pPr indent="-171450" lvl="0" marL="171450" rtl="0" algn="l">
              <a:lnSpc>
                <a:spcPct val="90000"/>
              </a:lnSpc>
              <a:spcBef>
                <a:spcPts val="750"/>
              </a:spcBef>
              <a:spcAft>
                <a:spcPts val="0"/>
              </a:spcAft>
              <a:buClr>
                <a:schemeClr val="dk1"/>
              </a:buClr>
              <a:buSzPts val="2200"/>
              <a:buNone/>
            </a:pPr>
            <a:r>
              <a:rPr lang="en-US" sz="2200"/>
              <a:t>subnet address: 11001101 00010000 00100101 0010</a:t>
            </a:r>
            <a:r>
              <a:rPr lang="en-US" sz="2200">
                <a:solidFill>
                  <a:srgbClr val="FF0066"/>
                </a:solidFill>
              </a:rPr>
              <a:t>0000</a:t>
            </a:r>
            <a:endParaRPr/>
          </a:p>
          <a:p>
            <a:pPr indent="-171450" lvl="0" marL="171450" rtl="0" algn="l">
              <a:lnSpc>
                <a:spcPct val="90000"/>
              </a:lnSpc>
              <a:spcBef>
                <a:spcPts val="750"/>
              </a:spcBef>
              <a:spcAft>
                <a:spcPts val="0"/>
              </a:spcAft>
              <a:buClr>
                <a:srgbClr val="FF0066"/>
              </a:buClr>
              <a:buSzPts val="2200"/>
              <a:buNone/>
            </a:pPr>
            <a:r>
              <a:rPr lang="en-US" sz="2200">
                <a:solidFill>
                  <a:srgbClr val="FF0066"/>
                </a:solidFill>
              </a:rPr>
              <a:t>					(or)</a:t>
            </a:r>
            <a:endParaRPr/>
          </a:p>
          <a:p>
            <a:pPr indent="-171450" lvl="0" marL="171450" rtl="0" algn="l">
              <a:lnSpc>
                <a:spcPct val="90000"/>
              </a:lnSpc>
              <a:spcBef>
                <a:spcPts val="750"/>
              </a:spcBef>
              <a:spcAft>
                <a:spcPts val="0"/>
              </a:spcAft>
              <a:buClr>
                <a:srgbClr val="FF0066"/>
              </a:buClr>
              <a:buSzPts val="2200"/>
              <a:buNone/>
            </a:pPr>
            <a:r>
              <a:rPr lang="en-US" sz="2200">
                <a:solidFill>
                  <a:srgbClr val="FF0066"/>
                </a:solidFill>
              </a:rPr>
              <a:t>			`             </a:t>
            </a:r>
            <a:r>
              <a:rPr b="1" lang="en-US" sz="2200"/>
              <a:t> 205.16.37.32.</a:t>
            </a:r>
            <a:endParaRPr sz="2200">
              <a:solidFill>
                <a:srgbClr val="FF0066"/>
              </a:solidFill>
            </a:endParaRPr>
          </a:p>
          <a:p>
            <a:pPr indent="-31750" lvl="0" marL="171450" rtl="0" algn="l">
              <a:lnSpc>
                <a:spcPct val="90000"/>
              </a:lnSpc>
              <a:spcBef>
                <a:spcPts val="750"/>
              </a:spcBef>
              <a:spcAft>
                <a:spcPts val="0"/>
              </a:spcAft>
              <a:buClr>
                <a:schemeClr val="dk1"/>
              </a:buClr>
              <a:buSzPts val="2200"/>
              <a:buNone/>
            </a:pPr>
            <a:r>
              <a:t/>
            </a:r>
            <a:endParaRPr b="1" sz="2200"/>
          </a:p>
        </p:txBody>
      </p:sp>
      <p:sp>
        <p:nvSpPr>
          <p:cNvPr id="779" name="Google Shape;779;p7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80" name="Google Shape;780;p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1"/>
          <p:cNvSpPr txBox="1"/>
          <p:nvPr>
            <p:ph type="title"/>
          </p:nvPr>
        </p:nvSpPr>
        <p:spPr>
          <a:xfrm>
            <a:off x="457200" y="-357214"/>
            <a:ext cx="7239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Broadcast address</a:t>
            </a:r>
            <a:endParaRPr/>
          </a:p>
        </p:txBody>
      </p:sp>
      <p:sp>
        <p:nvSpPr>
          <p:cNvPr id="786" name="Google Shape;786;p71"/>
          <p:cNvSpPr txBox="1"/>
          <p:nvPr>
            <p:ph idx="1" type="body"/>
          </p:nvPr>
        </p:nvSpPr>
        <p:spPr>
          <a:xfrm>
            <a:off x="428596" y="1000108"/>
            <a:ext cx="7239000" cy="484632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2400"/>
              <a:buChar char="•"/>
            </a:pPr>
            <a:r>
              <a:rPr lang="en-US" sz="2400"/>
              <a:t>Found by ORing the given addresses with the complement of the mask. ORing here is done bit by bit. </a:t>
            </a:r>
            <a:endParaRPr/>
          </a:p>
          <a:p>
            <a:pPr indent="-171450" lvl="0" marL="171450" rtl="0" algn="l">
              <a:lnSpc>
                <a:spcPct val="90000"/>
              </a:lnSpc>
              <a:spcBef>
                <a:spcPts val="750"/>
              </a:spcBef>
              <a:spcAft>
                <a:spcPts val="0"/>
              </a:spcAft>
              <a:buClr>
                <a:schemeClr val="dk1"/>
              </a:buClr>
              <a:buSzPts val="2400"/>
              <a:buChar char="•"/>
            </a:pPr>
            <a:r>
              <a:rPr lang="en-US" sz="2400"/>
              <a:t>The result of ORing 2 bits is 0 if both bits are Os; the result is 1 otherwise.</a:t>
            </a:r>
            <a:endParaRPr/>
          </a:p>
          <a:p>
            <a:pPr indent="-171450" lvl="0" marL="171450" rtl="0" algn="l">
              <a:lnSpc>
                <a:spcPct val="90000"/>
              </a:lnSpc>
              <a:spcBef>
                <a:spcPts val="750"/>
              </a:spcBef>
              <a:spcAft>
                <a:spcPts val="0"/>
              </a:spcAft>
              <a:buClr>
                <a:schemeClr val="dk1"/>
              </a:buClr>
              <a:buSzPts val="2400"/>
              <a:buChar char="•"/>
            </a:pPr>
            <a:r>
              <a:rPr lang="en-US" sz="2400"/>
              <a:t> The complement of a number is found by changing each 1 to 0 and each 0 to 1.</a:t>
            </a:r>
            <a:endParaRPr/>
          </a:p>
          <a:p>
            <a:pPr indent="-19050" lvl="0" marL="171450" rtl="0" algn="l">
              <a:lnSpc>
                <a:spcPct val="90000"/>
              </a:lnSpc>
              <a:spcBef>
                <a:spcPts val="750"/>
              </a:spcBef>
              <a:spcAft>
                <a:spcPts val="0"/>
              </a:spcAft>
              <a:buClr>
                <a:schemeClr val="dk1"/>
              </a:buClr>
              <a:buSzPts val="2400"/>
              <a:buNone/>
            </a:pPr>
            <a:r>
              <a:t/>
            </a:r>
            <a:endParaRPr sz="2400"/>
          </a:p>
          <a:p>
            <a:pPr indent="-171450" lvl="0" marL="171450" rtl="0" algn="l">
              <a:lnSpc>
                <a:spcPct val="90000"/>
              </a:lnSpc>
              <a:spcBef>
                <a:spcPts val="750"/>
              </a:spcBef>
              <a:spcAft>
                <a:spcPts val="0"/>
              </a:spcAft>
              <a:buClr>
                <a:schemeClr val="dk1"/>
              </a:buClr>
              <a:buSzPts val="2400"/>
              <a:buChar char="•"/>
            </a:pPr>
            <a:r>
              <a:rPr lang="en-US" sz="2400"/>
              <a:t>Address:  11001101 00010000 00100101 0010</a:t>
            </a:r>
            <a:r>
              <a:rPr lang="en-US" sz="2400">
                <a:solidFill>
                  <a:srgbClr val="FF0066"/>
                </a:solidFill>
              </a:rPr>
              <a:t>0111</a:t>
            </a:r>
            <a:endParaRPr/>
          </a:p>
          <a:p>
            <a:pPr indent="-171450" lvl="0" marL="171450" rtl="0" algn="l">
              <a:lnSpc>
                <a:spcPct val="90000"/>
              </a:lnSpc>
              <a:spcBef>
                <a:spcPts val="750"/>
              </a:spcBef>
              <a:spcAft>
                <a:spcPts val="0"/>
              </a:spcAft>
              <a:buClr>
                <a:schemeClr val="dk1"/>
              </a:buClr>
              <a:buSzPts val="2400"/>
              <a:buChar char="•"/>
            </a:pPr>
            <a:r>
              <a:rPr lang="en-US" sz="2400"/>
              <a:t>Mask    :  00000000 00000000 00000000 0000</a:t>
            </a:r>
            <a:r>
              <a:rPr lang="en-US" sz="2400">
                <a:solidFill>
                  <a:srgbClr val="FF0066"/>
                </a:solidFill>
              </a:rPr>
              <a:t>1111</a:t>
            </a:r>
            <a:endParaRPr/>
          </a:p>
          <a:p>
            <a:pPr indent="-171450" lvl="0" marL="171450" rtl="0" algn="l">
              <a:lnSpc>
                <a:spcPct val="90000"/>
              </a:lnSpc>
              <a:spcBef>
                <a:spcPts val="750"/>
              </a:spcBef>
              <a:spcAft>
                <a:spcPts val="0"/>
              </a:spcAft>
              <a:buClr>
                <a:schemeClr val="dk1"/>
              </a:buClr>
              <a:buSzPts val="2400"/>
              <a:buChar char="•"/>
            </a:pPr>
            <a:r>
              <a:rPr lang="en-US" sz="2400"/>
              <a:t>Broadcast</a:t>
            </a:r>
            <a:endParaRPr/>
          </a:p>
          <a:p>
            <a:pPr indent="-171450" lvl="0" marL="171450" rtl="0" algn="l">
              <a:lnSpc>
                <a:spcPct val="90000"/>
              </a:lnSpc>
              <a:spcBef>
                <a:spcPts val="750"/>
              </a:spcBef>
              <a:spcAft>
                <a:spcPts val="0"/>
              </a:spcAft>
              <a:buClr>
                <a:schemeClr val="dk1"/>
              </a:buClr>
              <a:buSzPts val="2400"/>
              <a:buNone/>
            </a:pPr>
            <a:r>
              <a:rPr lang="en-US" sz="2400"/>
              <a:t> add:          11001101 00010000 00100101 0010</a:t>
            </a:r>
            <a:r>
              <a:rPr lang="en-US" sz="2400">
                <a:solidFill>
                  <a:srgbClr val="FF0066"/>
                </a:solidFill>
              </a:rPr>
              <a:t>1111</a:t>
            </a:r>
            <a:endParaRPr/>
          </a:p>
          <a:p>
            <a:pPr indent="-171450" lvl="0" marL="171450" rtl="0" algn="l">
              <a:lnSpc>
                <a:spcPct val="90000"/>
              </a:lnSpc>
              <a:spcBef>
                <a:spcPts val="750"/>
              </a:spcBef>
              <a:spcAft>
                <a:spcPts val="0"/>
              </a:spcAft>
              <a:buClr>
                <a:srgbClr val="FF0066"/>
              </a:buClr>
              <a:buSzPts val="2400"/>
              <a:buNone/>
            </a:pPr>
            <a:r>
              <a:rPr lang="en-US" sz="2400">
                <a:solidFill>
                  <a:srgbClr val="FF0066"/>
                </a:solidFill>
              </a:rPr>
              <a:t>					(or)</a:t>
            </a:r>
            <a:endParaRPr/>
          </a:p>
          <a:p>
            <a:pPr indent="-171450" lvl="0" marL="171450" rtl="0" algn="l">
              <a:lnSpc>
                <a:spcPct val="90000"/>
              </a:lnSpc>
              <a:spcBef>
                <a:spcPts val="750"/>
              </a:spcBef>
              <a:spcAft>
                <a:spcPts val="0"/>
              </a:spcAft>
              <a:buClr>
                <a:srgbClr val="FF0066"/>
              </a:buClr>
              <a:buSzPts val="2400"/>
              <a:buNone/>
            </a:pPr>
            <a:r>
              <a:rPr lang="en-US" sz="2400">
                <a:solidFill>
                  <a:srgbClr val="FF0066"/>
                </a:solidFill>
              </a:rPr>
              <a:t>                 </a:t>
            </a:r>
            <a:r>
              <a:rPr lang="en-US" sz="2400"/>
              <a:t>             </a:t>
            </a:r>
            <a:r>
              <a:rPr lang="en-US" sz="2400">
                <a:solidFill>
                  <a:srgbClr val="FF0066"/>
                </a:solidFill>
              </a:rPr>
              <a:t>205.16.37.47.</a:t>
            </a:r>
            <a:endParaRPr/>
          </a:p>
          <a:p>
            <a:pPr indent="-19050" lvl="8" marL="2914650" rtl="0" algn="l">
              <a:lnSpc>
                <a:spcPct val="90000"/>
              </a:lnSpc>
              <a:spcBef>
                <a:spcPts val="375"/>
              </a:spcBef>
              <a:spcAft>
                <a:spcPts val="0"/>
              </a:spcAft>
              <a:buClr>
                <a:schemeClr val="dk1"/>
              </a:buClr>
              <a:buSzPts val="2400"/>
              <a:buNone/>
            </a:pPr>
            <a:r>
              <a:t/>
            </a:r>
            <a:endParaRPr sz="2400"/>
          </a:p>
          <a:p>
            <a:pPr indent="-19050" lvl="0" marL="171450" rtl="0" algn="l">
              <a:lnSpc>
                <a:spcPct val="90000"/>
              </a:lnSpc>
              <a:spcBef>
                <a:spcPts val="750"/>
              </a:spcBef>
              <a:spcAft>
                <a:spcPts val="0"/>
              </a:spcAft>
              <a:buClr>
                <a:schemeClr val="dk1"/>
              </a:buClr>
              <a:buSzPts val="2400"/>
              <a:buNone/>
            </a:pPr>
            <a:r>
              <a:t/>
            </a:r>
            <a:endParaRPr sz="2400"/>
          </a:p>
          <a:p>
            <a:pPr indent="-19050" lvl="0" marL="171450" rtl="0" algn="l">
              <a:lnSpc>
                <a:spcPct val="90000"/>
              </a:lnSpc>
              <a:spcBef>
                <a:spcPts val="750"/>
              </a:spcBef>
              <a:spcAft>
                <a:spcPts val="0"/>
              </a:spcAft>
              <a:buClr>
                <a:schemeClr val="dk1"/>
              </a:buClr>
              <a:buSzPts val="2400"/>
              <a:buNone/>
            </a:pPr>
            <a:r>
              <a:t/>
            </a:r>
            <a:endParaRPr sz="2400"/>
          </a:p>
        </p:txBody>
      </p:sp>
      <p:sp>
        <p:nvSpPr>
          <p:cNvPr id="787" name="Google Shape;787;p7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88" name="Google Shape;788;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Number of addresses</a:t>
            </a:r>
            <a:endParaRPr/>
          </a:p>
        </p:txBody>
      </p:sp>
      <p:sp>
        <p:nvSpPr>
          <p:cNvPr id="794" name="Google Shape;794;p7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chemeClr val="dk1"/>
              </a:buClr>
              <a:buSzPts val="2800"/>
              <a:buChar char="•"/>
            </a:pPr>
            <a:r>
              <a:rPr lang="en-US" sz="2800"/>
              <a:t> The number of addresses can be found by complementing the mask, interpreting it as a decimal number, and adding 1 to it.</a:t>
            </a:r>
            <a:endParaRPr/>
          </a:p>
          <a:p>
            <a:pPr indent="-177800" lvl="0" marL="171450" rtl="0" algn="l">
              <a:lnSpc>
                <a:spcPct val="90000"/>
              </a:lnSpc>
              <a:spcBef>
                <a:spcPts val="750"/>
              </a:spcBef>
              <a:spcAft>
                <a:spcPts val="0"/>
              </a:spcAft>
              <a:buClr>
                <a:schemeClr val="dk1"/>
              </a:buClr>
              <a:buSzPts val="2800"/>
              <a:buChar char="•"/>
            </a:pPr>
            <a:r>
              <a:rPr lang="en-US" sz="2800"/>
              <a:t>Mask complement:</a:t>
            </a:r>
            <a:endParaRPr/>
          </a:p>
          <a:p>
            <a:pPr indent="-171450" lvl="0" marL="171450" rtl="0" algn="l">
              <a:lnSpc>
                <a:spcPct val="90000"/>
              </a:lnSpc>
              <a:spcBef>
                <a:spcPts val="750"/>
              </a:spcBef>
              <a:spcAft>
                <a:spcPts val="0"/>
              </a:spcAft>
              <a:buClr>
                <a:schemeClr val="dk1"/>
              </a:buClr>
              <a:buSzPts val="2800"/>
              <a:buNone/>
            </a:pPr>
            <a:r>
              <a:rPr lang="en-US" sz="2800"/>
              <a:t>     000000000 00000000 00000000 00001111</a:t>
            </a:r>
            <a:endParaRPr/>
          </a:p>
          <a:p>
            <a:pPr indent="0" lvl="0" marL="171450" rtl="0" algn="l">
              <a:lnSpc>
                <a:spcPct val="90000"/>
              </a:lnSpc>
              <a:spcBef>
                <a:spcPts val="750"/>
              </a:spcBef>
              <a:spcAft>
                <a:spcPts val="0"/>
              </a:spcAft>
              <a:buClr>
                <a:schemeClr val="dk1"/>
              </a:buClr>
              <a:buSzPts val="2800"/>
              <a:buNone/>
            </a:pPr>
            <a:r>
              <a:t/>
            </a:r>
            <a:endParaRPr sz="2800"/>
          </a:p>
          <a:p>
            <a:pPr indent="-177800" lvl="0" marL="171450" rtl="0" algn="l">
              <a:lnSpc>
                <a:spcPct val="90000"/>
              </a:lnSpc>
              <a:spcBef>
                <a:spcPts val="750"/>
              </a:spcBef>
              <a:spcAft>
                <a:spcPts val="0"/>
              </a:spcAft>
              <a:buClr>
                <a:schemeClr val="dk1"/>
              </a:buClr>
              <a:buSzPts val="2800"/>
              <a:buChar char="•"/>
            </a:pPr>
            <a:r>
              <a:rPr lang="en-US" sz="2800"/>
              <a:t>Number of addresses:  15 + 1 =16</a:t>
            </a:r>
            <a:endParaRPr/>
          </a:p>
        </p:txBody>
      </p:sp>
      <p:sp>
        <p:nvSpPr>
          <p:cNvPr id="795" name="Google Shape;795;p7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796" name="Google Shape;796;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3"/>
          <p:cNvSpPr/>
          <p:nvPr/>
        </p:nvSpPr>
        <p:spPr>
          <a:xfrm>
            <a:off x="762000" y="457200"/>
            <a:ext cx="1806575"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Subnetting</a:t>
            </a:r>
            <a:endParaRPr/>
          </a:p>
        </p:txBody>
      </p:sp>
      <p:sp>
        <p:nvSpPr>
          <p:cNvPr id="802" name="Google Shape;802;p73"/>
          <p:cNvSpPr/>
          <p:nvPr/>
        </p:nvSpPr>
        <p:spPr>
          <a:xfrm>
            <a:off x="1219200" y="1219200"/>
            <a:ext cx="7467600" cy="477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Calibri"/>
                <a:ea typeface="Calibri"/>
                <a:cs typeface="Calibri"/>
                <a:sym typeface="Calibri"/>
              </a:rPr>
              <a:t>Subnetting -  </a:t>
            </a:r>
            <a:r>
              <a:rPr lang="en-US" sz="2400">
                <a:solidFill>
                  <a:schemeClr val="dk1"/>
                </a:solidFill>
                <a:latin typeface="Calibri"/>
                <a:ea typeface="Calibri"/>
                <a:cs typeface="Calibri"/>
                <a:sym typeface="Calibri"/>
              </a:rPr>
              <a:t>which allows you to take one larger network and break it into many smaller networks.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Reduced network traffic</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Optimized network performance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Simplified management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Facilitated spanning of large geographical distances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Subnet Masks</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Every machine on the network must know which part of the host address will be used as the subnet address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74"/>
          <p:cNvPicPr preferRelativeResize="0"/>
          <p:nvPr/>
        </p:nvPicPr>
        <p:blipFill rotWithShape="1">
          <a:blip r:embed="rId3">
            <a:alphaModFix/>
          </a:blip>
          <a:srcRect b="0" l="0" r="0" t="0"/>
          <a:stretch/>
        </p:blipFill>
        <p:spPr>
          <a:xfrm>
            <a:off x="1295400" y="990600"/>
            <a:ext cx="6629400" cy="3657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5"/>
          <p:cNvSpPr/>
          <p:nvPr/>
        </p:nvSpPr>
        <p:spPr>
          <a:xfrm>
            <a:off x="609600" y="381000"/>
            <a:ext cx="38877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Subnetting Class C Addresses</a:t>
            </a:r>
            <a:endParaRPr/>
          </a:p>
        </p:txBody>
      </p:sp>
      <p:sp>
        <p:nvSpPr>
          <p:cNvPr id="813" name="Google Shape;813;p75"/>
          <p:cNvSpPr/>
          <p:nvPr/>
        </p:nvSpPr>
        <p:spPr>
          <a:xfrm>
            <a:off x="457200" y="990600"/>
            <a:ext cx="8153400" cy="2862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Binary Method: Subnetting a Class C Address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first subnet mask available with a Class C address, which borrows two bits from subnetting. For this example, we are using 255.255.255.192.</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192=11000000 Two bits for subnetting, 6 bits for defining the hosts in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each subnet. What are the subnets?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01000000=64 (all host bits off)</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10000000=128 (all host bits off)</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76"/>
          <p:cNvPicPr preferRelativeResize="0"/>
          <p:nvPr/>
        </p:nvPicPr>
        <p:blipFill rotWithShape="1">
          <a:blip r:embed="rId3">
            <a:alphaModFix/>
          </a:blip>
          <a:srcRect b="0" l="0" r="0" t="0"/>
          <a:stretch/>
        </p:blipFill>
        <p:spPr>
          <a:xfrm>
            <a:off x="1066800" y="457200"/>
            <a:ext cx="6705600" cy="3200400"/>
          </a:xfrm>
          <a:prstGeom prst="rect">
            <a:avLst/>
          </a:prstGeom>
          <a:noFill/>
          <a:ln>
            <a:noFill/>
          </a:ln>
        </p:spPr>
      </p:pic>
      <p:pic>
        <p:nvPicPr>
          <p:cNvPr id="819" name="Google Shape;819;p76"/>
          <p:cNvPicPr preferRelativeResize="0"/>
          <p:nvPr/>
        </p:nvPicPr>
        <p:blipFill rotWithShape="1">
          <a:blip r:embed="rId4">
            <a:alphaModFix/>
          </a:blip>
          <a:srcRect b="0" l="0" r="0" t="0"/>
          <a:stretch/>
        </p:blipFill>
        <p:spPr>
          <a:xfrm>
            <a:off x="914400" y="3733800"/>
            <a:ext cx="7391400" cy="3124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7"/>
          <p:cNvSpPr/>
          <p:nvPr/>
        </p:nvSpPr>
        <p:spPr>
          <a:xfrm>
            <a:off x="457200" y="76200"/>
            <a:ext cx="8305800" cy="5908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Alternate Method: Subnetting a Class C Address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How many subnets does the subnet mask produce?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How many valid hosts per subnet?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What are the valid subnets?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 What are the valid hosts in each subnet?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 What is the broadcast address of each subnet?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Here is how you determine the answers to the five questions: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How many subnets? 2x–2=amount of subnets. X is the amount of masked bits, or the 1s. For example, 11000000 is 22–2. In this example, there are 2 subnets.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How many hosts per subnet? 2x–2=amount of hosts per subnet. X  is the amount of unmasked bits, or the 0s. For example, 11000000 is 26–2. In this example, there are 62 hosts per subnet.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What are the valid subnets? 256–subnet mask=base number. For example, 256–192=64. Keep adding the variable to itself until you reach the subnet mask.</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 What are the valid hosts? Valid hosts are the numbers between the subnets, minus all 0s and all 1s.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 What is the broadcast address for each subnet? Broadcast address is all host bits turned on, which is the number immediately preceding the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next subnet.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8"/>
          <p:cNvSpPr/>
          <p:nvPr/>
        </p:nvSpPr>
        <p:spPr>
          <a:xfrm>
            <a:off x="2720975" y="914400"/>
            <a:ext cx="36798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Practice Example 2: 255.255.255.224</a:t>
            </a:r>
            <a:endParaRPr/>
          </a:p>
        </p:txBody>
      </p:sp>
      <p:sp>
        <p:nvSpPr>
          <p:cNvPr id="830" name="Google Shape;830;p78"/>
          <p:cNvSpPr/>
          <p:nvPr/>
        </p:nvSpPr>
        <p:spPr>
          <a:xfrm>
            <a:off x="1066800" y="1600200"/>
            <a:ext cx="67818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 this example, you will subnet the network address 192.168.10.0 and subnet mask 255.255.255.224.</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79"/>
          <p:cNvPicPr preferRelativeResize="0"/>
          <p:nvPr/>
        </p:nvPicPr>
        <p:blipFill rotWithShape="1">
          <a:blip r:embed="rId3">
            <a:alphaModFix/>
          </a:blip>
          <a:srcRect b="0" l="0" r="0" t="0"/>
          <a:stretch/>
        </p:blipFill>
        <p:spPr>
          <a:xfrm>
            <a:off x="457200" y="914400"/>
            <a:ext cx="80772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IPv4 Header - Review</a:t>
            </a:r>
            <a:endParaRPr/>
          </a:p>
        </p:txBody>
      </p:sp>
      <p:pic>
        <p:nvPicPr>
          <p:cNvPr descr="FIG18" id="144" name="Google Shape;144;p8"/>
          <p:cNvPicPr preferRelativeResize="0"/>
          <p:nvPr/>
        </p:nvPicPr>
        <p:blipFill rotWithShape="1">
          <a:blip r:embed="rId3">
            <a:alphaModFix/>
          </a:blip>
          <a:srcRect b="0" l="0" r="0" t="0"/>
          <a:stretch/>
        </p:blipFill>
        <p:spPr>
          <a:xfrm>
            <a:off x="1219200" y="1219200"/>
            <a:ext cx="6477000" cy="452913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0"/>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841" name="Google Shape;841;p80"/>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842" name="Google Shape;842;p80"/>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pic>
        <p:nvPicPr>
          <p:cNvPr id="843" name="Google Shape;843;p80"/>
          <p:cNvPicPr preferRelativeResize="0"/>
          <p:nvPr/>
        </p:nvPicPr>
        <p:blipFill rotWithShape="1">
          <a:blip r:embed="rId3">
            <a:alphaModFix/>
          </a:blip>
          <a:srcRect b="0" l="0" r="0" t="0"/>
          <a:stretch/>
        </p:blipFill>
        <p:spPr>
          <a:xfrm>
            <a:off x="611188" y="777875"/>
            <a:ext cx="7561262" cy="5068888"/>
          </a:xfrm>
          <a:prstGeom prst="rect">
            <a:avLst/>
          </a:prstGeom>
          <a:noFill/>
          <a:ln>
            <a:noFill/>
          </a:ln>
        </p:spPr>
      </p:pic>
    </p:spTree>
  </p:cSld>
  <p:clrMapOvr>
    <a:masterClrMapping/>
  </p:clrMapOvr>
  <p:transition>
    <p:zoom dir="in"/>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1"/>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849" name="Google Shape;849;p81"/>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850" name="Google Shape;850;p81"/>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pic>
        <p:nvPicPr>
          <p:cNvPr id="851" name="Google Shape;851;p81"/>
          <p:cNvPicPr preferRelativeResize="0"/>
          <p:nvPr/>
        </p:nvPicPr>
        <p:blipFill rotWithShape="1">
          <a:blip r:embed="rId3">
            <a:alphaModFix/>
          </a:blip>
          <a:srcRect b="0" l="0" r="0" t="0"/>
          <a:stretch/>
        </p:blipFill>
        <p:spPr>
          <a:xfrm>
            <a:off x="931863" y="1019175"/>
            <a:ext cx="7278687" cy="4826000"/>
          </a:xfrm>
          <a:prstGeom prst="rect">
            <a:avLst/>
          </a:prstGeom>
          <a:noFill/>
          <a:ln>
            <a:noFill/>
          </a:ln>
        </p:spPr>
      </p:pic>
    </p:spTree>
  </p:cSld>
  <p:clrMapOvr>
    <a:masterClrMapping/>
  </p:clrMapOvr>
  <p:transition>
    <p:zoom dir="in"/>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2"/>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857" name="Google Shape;857;p82"/>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858" name="Google Shape;858;p82"/>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pic>
        <p:nvPicPr>
          <p:cNvPr id="859" name="Google Shape;859;p82"/>
          <p:cNvPicPr preferRelativeResize="0"/>
          <p:nvPr/>
        </p:nvPicPr>
        <p:blipFill rotWithShape="1">
          <a:blip r:embed="rId3">
            <a:alphaModFix/>
          </a:blip>
          <a:srcRect b="0" l="0" r="0" t="0"/>
          <a:stretch/>
        </p:blipFill>
        <p:spPr>
          <a:xfrm>
            <a:off x="842963" y="968375"/>
            <a:ext cx="7458075" cy="4927600"/>
          </a:xfrm>
          <a:prstGeom prst="rect">
            <a:avLst/>
          </a:prstGeom>
          <a:noFill/>
          <a:ln>
            <a:noFill/>
          </a:ln>
        </p:spPr>
      </p:pic>
    </p:spTree>
  </p:cSld>
  <p:clrMapOvr>
    <a:masterClrMapping/>
  </p:clrMapOvr>
  <p:transition>
    <p:zoom dir="in"/>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3"/>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865" name="Google Shape;865;p83"/>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866" name="Google Shape;866;p83"/>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pic>
        <p:nvPicPr>
          <p:cNvPr id="867" name="Google Shape;867;p83"/>
          <p:cNvPicPr preferRelativeResize="0"/>
          <p:nvPr/>
        </p:nvPicPr>
        <p:blipFill rotWithShape="1">
          <a:blip r:embed="rId3">
            <a:alphaModFix/>
          </a:blip>
          <a:srcRect b="0" l="0" r="0" t="0"/>
          <a:stretch/>
        </p:blipFill>
        <p:spPr>
          <a:xfrm>
            <a:off x="796925" y="1092200"/>
            <a:ext cx="7548563" cy="4679950"/>
          </a:xfrm>
          <a:prstGeom prst="rect">
            <a:avLst/>
          </a:prstGeom>
          <a:noFill/>
          <a:ln>
            <a:noFill/>
          </a:ln>
        </p:spPr>
      </p:pic>
    </p:spTree>
  </p:cSld>
  <p:clrMapOvr>
    <a:masterClrMapping/>
  </p:clrMapOvr>
  <p:transition>
    <p:zoom dir="in"/>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4"/>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873" name="Google Shape;873;p84"/>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874" name="Google Shape;874;p84"/>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pic>
        <p:nvPicPr>
          <p:cNvPr id="875" name="Google Shape;875;p84"/>
          <p:cNvPicPr preferRelativeResize="0"/>
          <p:nvPr/>
        </p:nvPicPr>
        <p:blipFill rotWithShape="1">
          <a:blip r:embed="rId3">
            <a:alphaModFix/>
          </a:blip>
          <a:srcRect b="0" l="0" r="0" t="0"/>
          <a:stretch/>
        </p:blipFill>
        <p:spPr>
          <a:xfrm>
            <a:off x="1022350" y="1052513"/>
            <a:ext cx="7099300" cy="4759325"/>
          </a:xfrm>
          <a:prstGeom prst="rect">
            <a:avLst/>
          </a:prstGeom>
          <a:noFill/>
          <a:ln>
            <a:noFill/>
          </a:ln>
        </p:spPr>
      </p:pic>
    </p:spTree>
  </p:cSld>
  <p:clrMapOvr>
    <a:masterClrMapping/>
  </p:clrMapOvr>
  <p:transition>
    <p:zoom dir="in"/>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5"/>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881" name="Google Shape;881;p85"/>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882" name="Google Shape;882;p85"/>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pic>
        <p:nvPicPr>
          <p:cNvPr id="883" name="Google Shape;883;p85"/>
          <p:cNvPicPr preferRelativeResize="0"/>
          <p:nvPr/>
        </p:nvPicPr>
        <p:blipFill rotWithShape="1">
          <a:blip r:embed="rId3">
            <a:alphaModFix/>
          </a:blip>
          <a:srcRect b="0" l="0" r="0" t="0"/>
          <a:stretch/>
        </p:blipFill>
        <p:spPr>
          <a:xfrm>
            <a:off x="931863" y="1014413"/>
            <a:ext cx="7278687" cy="4837112"/>
          </a:xfrm>
          <a:prstGeom prst="rect">
            <a:avLst/>
          </a:prstGeom>
          <a:noFill/>
          <a:ln>
            <a:noFill/>
          </a:ln>
        </p:spPr>
      </p:pic>
    </p:spTree>
  </p:cSld>
  <p:clrMapOvr>
    <a:masterClrMapping/>
  </p:clrMapOvr>
  <p:transition>
    <p:zoom dir="in"/>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6"/>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889" name="Google Shape;889;p86"/>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890" name="Google Shape;890;p86"/>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pic>
        <p:nvPicPr>
          <p:cNvPr id="891" name="Google Shape;891;p86"/>
          <p:cNvPicPr preferRelativeResize="0"/>
          <p:nvPr/>
        </p:nvPicPr>
        <p:blipFill rotWithShape="1">
          <a:blip r:embed="rId3">
            <a:alphaModFix/>
          </a:blip>
          <a:srcRect b="0" l="0" r="0" t="0"/>
          <a:stretch/>
        </p:blipFill>
        <p:spPr>
          <a:xfrm>
            <a:off x="909638" y="1025525"/>
            <a:ext cx="7323137" cy="4814888"/>
          </a:xfrm>
          <a:prstGeom prst="rect">
            <a:avLst/>
          </a:prstGeom>
          <a:noFill/>
          <a:ln>
            <a:noFill/>
          </a:ln>
        </p:spPr>
      </p:pic>
    </p:spTree>
  </p:cSld>
  <p:clrMapOvr>
    <a:masterClrMapping/>
  </p:clrMapOvr>
  <p:transition>
    <p:zoom dir="in"/>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7"/>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897" name="Google Shape;897;p87"/>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898" name="Google Shape;898;p87"/>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pic>
        <p:nvPicPr>
          <p:cNvPr id="899" name="Google Shape;899;p87"/>
          <p:cNvPicPr preferRelativeResize="0"/>
          <p:nvPr/>
        </p:nvPicPr>
        <p:blipFill rotWithShape="1">
          <a:blip r:embed="rId3">
            <a:alphaModFix/>
          </a:blip>
          <a:srcRect b="0" l="0" r="0" t="0"/>
          <a:stretch/>
        </p:blipFill>
        <p:spPr>
          <a:xfrm>
            <a:off x="819150" y="1008063"/>
            <a:ext cx="7504113" cy="4848225"/>
          </a:xfrm>
          <a:prstGeom prst="rect">
            <a:avLst/>
          </a:prstGeom>
          <a:noFill/>
          <a:ln>
            <a:noFill/>
          </a:ln>
        </p:spPr>
      </p:pic>
    </p:spTree>
  </p:cSld>
  <p:clrMapOvr>
    <a:masterClrMapping/>
  </p:clrMapOvr>
  <p:transition>
    <p:zoom dir="in"/>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8"/>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905" name="Google Shape;905;p88"/>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906" name="Google Shape;906;p88"/>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pic>
        <p:nvPicPr>
          <p:cNvPr id="907" name="Google Shape;907;p88"/>
          <p:cNvPicPr preferRelativeResize="0"/>
          <p:nvPr/>
        </p:nvPicPr>
        <p:blipFill rotWithShape="1">
          <a:blip r:embed="rId3">
            <a:alphaModFix/>
          </a:blip>
          <a:srcRect b="0" l="0" r="0" t="0"/>
          <a:stretch/>
        </p:blipFill>
        <p:spPr>
          <a:xfrm>
            <a:off x="931863" y="1008063"/>
            <a:ext cx="7278687" cy="4848225"/>
          </a:xfrm>
          <a:prstGeom prst="rect">
            <a:avLst/>
          </a:prstGeom>
          <a:noFill/>
          <a:ln>
            <a:noFill/>
          </a:ln>
        </p:spPr>
      </p:pic>
    </p:spTree>
  </p:cSld>
  <p:clrMapOvr>
    <a:masterClrMapping/>
  </p:clrMapOvr>
  <p:transition>
    <p:zoom dir="in"/>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Private address, Network addresses translation -Super netting.</a:t>
            </a:r>
            <a:br>
              <a:rPr lang="en-US"/>
            </a:b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9"/>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baseline="-25000" i="0" lang="en-US" sz="3200" u="none" cap="none" strike="noStrike">
                <a:solidFill>
                  <a:schemeClr val="dk1"/>
                </a:solidFill>
                <a:latin typeface="Arial"/>
                <a:ea typeface="Arial"/>
                <a:cs typeface="Arial"/>
                <a:sym typeface="Arial"/>
              </a:rPr>
              <a:t>IPv6 Packet Format</a:t>
            </a:r>
            <a:endParaRPr/>
          </a:p>
        </p:txBody>
      </p:sp>
      <p:sp>
        <p:nvSpPr>
          <p:cNvPr id="151" name="Google Shape;151;p9"/>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
        <p:nvSpPr>
          <p:cNvPr id="152" name="Google Shape;152;p9"/>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IPv4 Header - Review</a:t>
            </a:r>
            <a:endParaRPr/>
          </a:p>
        </p:txBody>
      </p:sp>
      <p:sp>
        <p:nvSpPr>
          <p:cNvPr id="153" name="Google Shape;153;p9"/>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600"/>
              <a:buChar char="•"/>
            </a:pPr>
            <a:r>
              <a:rPr b="1" lang="en-US" sz="2600"/>
              <a:t>Version</a:t>
            </a:r>
            <a:r>
              <a:rPr lang="en-US" sz="2600"/>
              <a:t> </a:t>
            </a:r>
            <a:r>
              <a:rPr b="1" lang="en-US" sz="2600"/>
              <a:t>(4 bits)</a:t>
            </a:r>
            <a:endParaRPr/>
          </a:p>
          <a:p>
            <a:pPr indent="-171450" lvl="1" marL="514350" rtl="0" algn="l">
              <a:lnSpc>
                <a:spcPct val="90000"/>
              </a:lnSpc>
              <a:spcBef>
                <a:spcPts val="375"/>
              </a:spcBef>
              <a:spcAft>
                <a:spcPts val="0"/>
              </a:spcAft>
              <a:buClr>
                <a:schemeClr val="dk1"/>
              </a:buClr>
              <a:buSzPts val="2000"/>
              <a:buChar char="•"/>
            </a:pPr>
            <a:r>
              <a:rPr lang="en-US" sz="2000"/>
              <a:t>Indicates the version of IP and is set to 4. </a:t>
            </a:r>
            <a:endParaRPr/>
          </a:p>
          <a:p>
            <a:pPr indent="-171450" lvl="0" marL="171450" rtl="0" algn="l">
              <a:lnSpc>
                <a:spcPct val="90000"/>
              </a:lnSpc>
              <a:spcBef>
                <a:spcPts val="750"/>
              </a:spcBef>
              <a:spcAft>
                <a:spcPts val="0"/>
              </a:spcAft>
              <a:buClr>
                <a:schemeClr val="dk1"/>
              </a:buClr>
              <a:buSzPts val="2600"/>
              <a:buChar char="•"/>
            </a:pPr>
            <a:r>
              <a:rPr b="1" lang="en-US" sz="2600"/>
              <a:t>Internet Header Length</a:t>
            </a:r>
            <a:r>
              <a:rPr lang="en-US" sz="2600"/>
              <a:t> </a:t>
            </a:r>
            <a:r>
              <a:rPr b="1" lang="en-US" sz="2600"/>
              <a:t>(4 bits</a:t>
            </a:r>
            <a:r>
              <a:rPr lang="en-US" sz="2600"/>
              <a:t>)</a:t>
            </a:r>
            <a:endParaRPr/>
          </a:p>
          <a:p>
            <a:pPr indent="-171450" lvl="1" marL="514350" rtl="0" algn="l">
              <a:lnSpc>
                <a:spcPct val="90000"/>
              </a:lnSpc>
              <a:spcBef>
                <a:spcPts val="375"/>
              </a:spcBef>
              <a:spcAft>
                <a:spcPts val="0"/>
              </a:spcAft>
              <a:buClr>
                <a:schemeClr val="dk1"/>
              </a:buClr>
              <a:buSzPts val="2000"/>
              <a:buChar char="•"/>
            </a:pPr>
            <a:r>
              <a:rPr lang="en-US" sz="2000"/>
              <a:t>Indicates the number of 4-byte blocks in the IPv4 header. </a:t>
            </a:r>
            <a:endParaRPr/>
          </a:p>
          <a:p>
            <a:pPr indent="-171450" lvl="1" marL="514350" rtl="0" algn="l">
              <a:lnSpc>
                <a:spcPct val="90000"/>
              </a:lnSpc>
              <a:spcBef>
                <a:spcPts val="375"/>
              </a:spcBef>
              <a:spcAft>
                <a:spcPts val="0"/>
              </a:spcAft>
              <a:buClr>
                <a:schemeClr val="dk1"/>
              </a:buClr>
              <a:buSzPts val="2000"/>
              <a:buChar char="•"/>
            </a:pPr>
            <a:r>
              <a:rPr lang="en-US" sz="2000"/>
              <a:t>Because an IPv4 header is a minimum of 20 bytes in size, the smallest value of the Internet Header Length (IHL) field is 5. </a:t>
            </a:r>
            <a:endParaRPr/>
          </a:p>
          <a:p>
            <a:pPr indent="-171450" lvl="0" marL="171450" rtl="0" algn="l">
              <a:lnSpc>
                <a:spcPct val="90000"/>
              </a:lnSpc>
              <a:spcBef>
                <a:spcPts val="750"/>
              </a:spcBef>
              <a:spcAft>
                <a:spcPts val="0"/>
              </a:spcAft>
              <a:buClr>
                <a:schemeClr val="dk1"/>
              </a:buClr>
              <a:buSzPts val="2600"/>
              <a:buChar char="•"/>
            </a:pPr>
            <a:r>
              <a:rPr b="1" lang="en-US" sz="2600"/>
              <a:t>Type of Service (4 bits)</a:t>
            </a:r>
            <a:endParaRPr/>
          </a:p>
          <a:p>
            <a:pPr indent="-171450" lvl="1" marL="514350" rtl="0" algn="l">
              <a:lnSpc>
                <a:spcPct val="90000"/>
              </a:lnSpc>
              <a:spcBef>
                <a:spcPts val="375"/>
              </a:spcBef>
              <a:spcAft>
                <a:spcPts val="0"/>
              </a:spcAft>
              <a:buClr>
                <a:schemeClr val="dk1"/>
              </a:buClr>
              <a:buSzPts val="2000"/>
              <a:buChar char="•"/>
            </a:pPr>
            <a:r>
              <a:rPr lang="en-US" sz="2000"/>
              <a:t>Indicates the desired service expected by this packet for delivery through routers across the IPv4 internetwork. </a:t>
            </a:r>
            <a:endParaRPr/>
          </a:p>
          <a:p>
            <a:pPr indent="-171450" lvl="1" marL="514350" rtl="0" algn="l">
              <a:lnSpc>
                <a:spcPct val="90000"/>
              </a:lnSpc>
              <a:spcBef>
                <a:spcPts val="375"/>
              </a:spcBef>
              <a:spcAft>
                <a:spcPts val="0"/>
              </a:spcAft>
              <a:buClr>
                <a:schemeClr val="dk1"/>
              </a:buClr>
              <a:buSzPts val="2000"/>
              <a:buFont typeface="Noto Sans Symbols"/>
              <a:buNone/>
            </a:pPr>
            <a:r>
              <a:t/>
            </a:r>
            <a:endParaRPr b="1" sz="20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0"/>
          <p:cNvSpPr txBox="1"/>
          <p:nvPr>
            <p:ph type="title"/>
          </p:nvPr>
        </p:nvSpPr>
        <p:spPr>
          <a:xfrm>
            <a:off x="611560" y="260648"/>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PUBLIC &amp; PRIVATE ADDRESSES IN IPV4</a:t>
            </a:r>
            <a:endParaRPr/>
          </a:p>
        </p:txBody>
      </p:sp>
      <p:sp>
        <p:nvSpPr>
          <p:cNvPr id="918" name="Google Shape;918;p9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just">
              <a:lnSpc>
                <a:spcPct val="150000"/>
              </a:lnSpc>
              <a:spcBef>
                <a:spcPts val="0"/>
              </a:spcBef>
              <a:spcAft>
                <a:spcPts val="0"/>
              </a:spcAft>
              <a:buClr>
                <a:schemeClr val="dk1"/>
              </a:buClr>
              <a:buSzPts val="2800"/>
              <a:buChar char="•"/>
            </a:pPr>
            <a:r>
              <a:rPr lang="en-US" sz="2800"/>
              <a:t>If direct (routed) or indirect (proxy or translator) connectivity to the Internet is desired, there are two types of addresses employed on the Internet</a:t>
            </a:r>
            <a:endParaRPr/>
          </a:p>
          <a:p>
            <a:pPr indent="-171450" lvl="1" marL="514350" rtl="0" algn="just">
              <a:lnSpc>
                <a:spcPct val="150000"/>
              </a:lnSpc>
              <a:spcBef>
                <a:spcPts val="375"/>
              </a:spcBef>
              <a:spcAft>
                <a:spcPts val="0"/>
              </a:spcAft>
              <a:buClr>
                <a:schemeClr val="dk1"/>
              </a:buClr>
              <a:buSzPts val="2400"/>
              <a:buChar char="•"/>
            </a:pPr>
            <a:r>
              <a:rPr b="1" lang="en-US" sz="2400"/>
              <a:t>Public addresses</a:t>
            </a:r>
            <a:endParaRPr/>
          </a:p>
          <a:p>
            <a:pPr indent="-171450" lvl="1" marL="514350" rtl="0" algn="just">
              <a:lnSpc>
                <a:spcPct val="150000"/>
              </a:lnSpc>
              <a:spcBef>
                <a:spcPts val="375"/>
              </a:spcBef>
              <a:spcAft>
                <a:spcPts val="0"/>
              </a:spcAft>
              <a:buClr>
                <a:schemeClr val="dk1"/>
              </a:buClr>
              <a:buSzPts val="2400"/>
              <a:buChar char="•"/>
            </a:pPr>
            <a:r>
              <a:rPr b="1" lang="en-US" sz="2400"/>
              <a:t>Private addresses</a:t>
            </a:r>
            <a:endParaRPr sz="2400"/>
          </a:p>
        </p:txBody>
      </p:sp>
      <p:sp>
        <p:nvSpPr>
          <p:cNvPr id="919" name="Google Shape;919;p9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920" name="Google Shape;920;p9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Public addresses</a:t>
            </a:r>
            <a:endParaRPr/>
          </a:p>
        </p:txBody>
      </p:sp>
      <p:sp>
        <p:nvSpPr>
          <p:cNvPr id="926" name="Google Shape;926;p9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171450" lvl="0" marL="171450" rtl="0" algn="just">
              <a:lnSpc>
                <a:spcPct val="150000"/>
              </a:lnSpc>
              <a:spcBef>
                <a:spcPts val="0"/>
              </a:spcBef>
              <a:spcAft>
                <a:spcPts val="0"/>
              </a:spcAft>
              <a:buClr>
                <a:schemeClr val="dk1"/>
              </a:buClr>
              <a:buSzPts val="2100"/>
              <a:buChar char="•"/>
            </a:pPr>
            <a:r>
              <a:rPr lang="en-US"/>
              <a:t>Public addresses are assigned by NETWORK INTERFACE CARD (NIC)  - A network interface card (NIC) is a </a:t>
            </a:r>
            <a:r>
              <a:rPr b="1" lang="en-US">
                <a:solidFill>
                  <a:srgbClr val="FF0066"/>
                </a:solidFill>
              </a:rPr>
              <a:t>circuit board or </a:t>
            </a:r>
            <a:r>
              <a:rPr b="1" lang="en-US" u="sng">
                <a:solidFill>
                  <a:srgbClr val="FF0066"/>
                </a:solidFill>
              </a:rPr>
              <a:t>card</a:t>
            </a:r>
            <a:r>
              <a:rPr b="1" lang="en-US">
                <a:solidFill>
                  <a:srgbClr val="FF0066"/>
                </a:solidFill>
              </a:rPr>
              <a:t> that is installed in a computer </a:t>
            </a:r>
            <a:r>
              <a:rPr lang="en-US"/>
              <a:t>so that it can be connected to a network. </a:t>
            </a:r>
            <a:endParaRPr/>
          </a:p>
          <a:p>
            <a:pPr indent="-171450" lvl="0" marL="171450" rtl="0" algn="just">
              <a:lnSpc>
                <a:spcPct val="150000"/>
              </a:lnSpc>
              <a:spcBef>
                <a:spcPts val="750"/>
              </a:spcBef>
              <a:spcAft>
                <a:spcPts val="0"/>
              </a:spcAft>
              <a:buClr>
                <a:schemeClr val="dk1"/>
              </a:buClr>
              <a:buSzPts val="2100"/>
              <a:buChar char="•"/>
            </a:pPr>
            <a:r>
              <a:rPr lang="en-US"/>
              <a:t>Consist of class-based network IDs or blocks of CIDR-based addresses (called CIDR blocks) that are guaranteed to be globally unique to the Internet.</a:t>
            </a:r>
            <a:endParaRPr/>
          </a:p>
          <a:p>
            <a:pPr indent="-171450" lvl="0" marL="171450" rtl="0" algn="just">
              <a:lnSpc>
                <a:spcPct val="150000"/>
              </a:lnSpc>
              <a:spcBef>
                <a:spcPts val="750"/>
              </a:spcBef>
              <a:spcAft>
                <a:spcPts val="0"/>
              </a:spcAft>
              <a:buClr>
                <a:schemeClr val="dk1"/>
              </a:buClr>
              <a:buSzPts val="2100"/>
              <a:buChar char="•"/>
            </a:pPr>
            <a:r>
              <a:rPr lang="en-US"/>
              <a:t>When the public addresses are assigned, </a:t>
            </a:r>
            <a:r>
              <a:rPr b="1" lang="en-US">
                <a:solidFill>
                  <a:srgbClr val="FF0066"/>
                </a:solidFill>
              </a:rPr>
              <a:t>routes are programmed into the routers of the Internet </a:t>
            </a:r>
            <a:r>
              <a:rPr lang="en-US"/>
              <a:t>so that traffic to the assigned public addresses can reach their locations.</a:t>
            </a:r>
            <a:endParaRPr/>
          </a:p>
          <a:p>
            <a:pPr indent="-38100" lvl="0" marL="171450" rtl="0" algn="just">
              <a:lnSpc>
                <a:spcPct val="150000"/>
              </a:lnSpc>
              <a:spcBef>
                <a:spcPts val="750"/>
              </a:spcBef>
              <a:spcAft>
                <a:spcPts val="0"/>
              </a:spcAft>
              <a:buClr>
                <a:schemeClr val="dk1"/>
              </a:buClr>
              <a:buSzPts val="2100"/>
              <a:buNone/>
            </a:pPr>
            <a:r>
              <a:t/>
            </a:r>
            <a:endParaRPr/>
          </a:p>
        </p:txBody>
      </p:sp>
      <p:sp>
        <p:nvSpPr>
          <p:cNvPr id="927" name="Google Shape;927;p9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928" name="Google Shape;928;p9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www.molex.com/mx_upload/editorial/1631/applicomIO_PROFIBUS_PCI_Express_Card.jpg" id="929" name="Google Shape;929;p91"/>
          <p:cNvPicPr preferRelativeResize="0"/>
          <p:nvPr/>
        </p:nvPicPr>
        <p:blipFill rotWithShape="1">
          <a:blip r:embed="rId3">
            <a:alphaModFix/>
          </a:blip>
          <a:srcRect b="0" l="0" r="0" t="0"/>
          <a:stretch/>
        </p:blipFill>
        <p:spPr>
          <a:xfrm>
            <a:off x="5643570" y="0"/>
            <a:ext cx="2214578" cy="171448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Public Addresses</a:t>
            </a:r>
            <a:endParaRPr/>
          </a:p>
        </p:txBody>
      </p:sp>
      <p:sp>
        <p:nvSpPr>
          <p:cNvPr id="935" name="Google Shape;935;p9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150000"/>
              </a:lnSpc>
              <a:spcBef>
                <a:spcPts val="0"/>
              </a:spcBef>
              <a:spcAft>
                <a:spcPts val="0"/>
              </a:spcAft>
              <a:buClr>
                <a:schemeClr val="dk1"/>
              </a:buClr>
              <a:buSzPts val="2100"/>
              <a:buChar char="•"/>
            </a:pPr>
            <a:r>
              <a:rPr lang="en-US"/>
              <a:t>Public ip are the ip that can be accessed by every one (i,e) every user has the access to this ip's.</a:t>
            </a:r>
            <a:endParaRPr/>
          </a:p>
          <a:p>
            <a:pPr indent="-171450" lvl="0" marL="171450" rtl="0" algn="just">
              <a:lnSpc>
                <a:spcPct val="150000"/>
              </a:lnSpc>
              <a:spcBef>
                <a:spcPts val="750"/>
              </a:spcBef>
              <a:spcAft>
                <a:spcPts val="0"/>
              </a:spcAft>
              <a:buClr>
                <a:schemeClr val="dk1"/>
              </a:buClr>
              <a:buSzPts val="2100"/>
              <a:buNone/>
            </a:pPr>
            <a:r>
              <a:rPr lang="en-US"/>
              <a:t>	</a:t>
            </a:r>
            <a:r>
              <a:rPr b="1" lang="en-US"/>
              <a:t>E.g:  Yahoo.com, Google.com etc are the pubic ip's.</a:t>
            </a:r>
            <a:endParaRPr/>
          </a:p>
          <a:p>
            <a:pPr indent="-38100" lvl="0" marL="171450" rtl="0" algn="just">
              <a:lnSpc>
                <a:spcPct val="150000"/>
              </a:lnSpc>
              <a:spcBef>
                <a:spcPts val="750"/>
              </a:spcBef>
              <a:spcAft>
                <a:spcPts val="0"/>
              </a:spcAft>
              <a:buClr>
                <a:schemeClr val="dk1"/>
              </a:buClr>
              <a:buSzPts val="2100"/>
              <a:buNone/>
            </a:pPr>
            <a:r>
              <a:t/>
            </a:r>
            <a:endParaRPr/>
          </a:p>
        </p:txBody>
      </p:sp>
      <p:sp>
        <p:nvSpPr>
          <p:cNvPr id="936" name="Google Shape;936;p9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937" name="Google Shape;937;p9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Private Addresses</a:t>
            </a:r>
            <a:endParaRPr/>
          </a:p>
        </p:txBody>
      </p:sp>
      <p:sp>
        <p:nvSpPr>
          <p:cNvPr id="943" name="Google Shape;943;p9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150000"/>
              </a:lnSpc>
              <a:spcBef>
                <a:spcPts val="0"/>
              </a:spcBef>
              <a:spcAft>
                <a:spcPts val="0"/>
              </a:spcAft>
              <a:buClr>
                <a:schemeClr val="dk1"/>
              </a:buClr>
              <a:buSzPts val="2100"/>
              <a:buChar char="•"/>
            </a:pPr>
            <a:r>
              <a:rPr lang="en-US"/>
              <a:t>Private IP addresses are used for numbering the computers in a private network including </a:t>
            </a:r>
            <a:r>
              <a:rPr b="1" lang="en-US"/>
              <a:t>home, school/Colleges/Universities and business LANs in airports and hotels </a:t>
            </a:r>
            <a:r>
              <a:rPr lang="en-US"/>
              <a:t>which makes it possible for the computers in the network to communicate with each other.</a:t>
            </a:r>
            <a:endParaRPr/>
          </a:p>
          <a:p>
            <a:pPr indent="-171450" lvl="0" marL="171450" rtl="0" algn="just">
              <a:lnSpc>
                <a:spcPct val="150000"/>
              </a:lnSpc>
              <a:spcBef>
                <a:spcPts val="750"/>
              </a:spcBef>
              <a:spcAft>
                <a:spcPts val="0"/>
              </a:spcAft>
              <a:buClr>
                <a:schemeClr val="dk1"/>
              </a:buClr>
              <a:buSzPts val="2100"/>
              <a:buChar char="•"/>
            </a:pPr>
            <a:r>
              <a:rPr lang="en-US"/>
              <a:t>Private ip's are the ip that cannot be accessed by every one(i,e) they are privately owned by an organization / private concern. Only the user of that organisation has the access to this ip's.</a:t>
            </a:r>
            <a:endParaRPr/>
          </a:p>
          <a:p>
            <a:pPr indent="-171450" lvl="0" marL="171450" rtl="0" algn="just">
              <a:lnSpc>
                <a:spcPct val="150000"/>
              </a:lnSpc>
              <a:spcBef>
                <a:spcPts val="750"/>
              </a:spcBef>
              <a:spcAft>
                <a:spcPts val="0"/>
              </a:spcAft>
              <a:buClr>
                <a:schemeClr val="dk1"/>
              </a:buClr>
              <a:buSzPts val="2100"/>
              <a:buNone/>
            </a:pPr>
            <a:r>
              <a:rPr lang="en-US"/>
              <a:t>  Eg : SRM University</a:t>
            </a:r>
            <a:endParaRPr/>
          </a:p>
          <a:p>
            <a:pPr indent="-38100" lvl="0" marL="171450" rtl="0" algn="just">
              <a:lnSpc>
                <a:spcPct val="150000"/>
              </a:lnSpc>
              <a:spcBef>
                <a:spcPts val="750"/>
              </a:spcBef>
              <a:spcAft>
                <a:spcPts val="0"/>
              </a:spcAft>
              <a:buClr>
                <a:schemeClr val="dk1"/>
              </a:buClr>
              <a:buSzPts val="2100"/>
              <a:buNone/>
            </a:pPr>
            <a:r>
              <a:t/>
            </a:r>
            <a:endParaRPr/>
          </a:p>
        </p:txBody>
      </p:sp>
      <p:sp>
        <p:nvSpPr>
          <p:cNvPr id="944" name="Google Shape;944;p9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945" name="Google Shape;945;p9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Range of private ip</a:t>
            </a:r>
            <a:endParaRPr b="1"/>
          </a:p>
        </p:txBody>
      </p:sp>
      <p:sp>
        <p:nvSpPr>
          <p:cNvPr id="951" name="Google Shape;951;p9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Four blocks are assigned as private addresses: 10.0.0.0/</a:t>
            </a:r>
            <a:r>
              <a:rPr b="1" lang="en-US"/>
              <a:t>8</a:t>
            </a:r>
            <a:r>
              <a:rPr lang="en-US"/>
              <a:t>, 172.16.0.0/</a:t>
            </a:r>
            <a:r>
              <a:rPr b="1" lang="en-US"/>
              <a:t>12</a:t>
            </a:r>
            <a:r>
              <a:rPr lang="en-US"/>
              <a:t>, 192.168.0.0/</a:t>
            </a:r>
            <a:r>
              <a:rPr b="1" lang="en-US"/>
              <a:t>16</a:t>
            </a:r>
            <a:r>
              <a:rPr lang="en-US"/>
              <a:t>.</a:t>
            </a:r>
            <a:endParaRPr/>
          </a:p>
          <a:p>
            <a:pPr indent="-171450" lvl="0" marL="171450" rtl="0" algn="just">
              <a:lnSpc>
                <a:spcPct val="150000"/>
              </a:lnSpc>
              <a:spcBef>
                <a:spcPts val="750"/>
              </a:spcBef>
              <a:spcAft>
                <a:spcPts val="0"/>
              </a:spcAft>
              <a:buClr>
                <a:schemeClr val="dk1"/>
              </a:buClr>
              <a:buSzPts val="2100"/>
              <a:buChar char="•"/>
            </a:pPr>
            <a:r>
              <a:rPr lang="en-US"/>
              <a:t>Range of private IP address are</a:t>
            </a:r>
            <a:endParaRPr/>
          </a:p>
          <a:p>
            <a:pPr indent="-38100" lvl="0" marL="171450" rtl="0" algn="just">
              <a:lnSpc>
                <a:spcPct val="150000"/>
              </a:lnSpc>
              <a:spcBef>
                <a:spcPts val="750"/>
              </a:spcBef>
              <a:spcAft>
                <a:spcPts val="0"/>
              </a:spcAft>
              <a:buClr>
                <a:schemeClr val="dk1"/>
              </a:buClr>
              <a:buSzPts val="2100"/>
              <a:buNone/>
            </a:pPr>
            <a:r>
              <a:t/>
            </a:r>
            <a:endParaRPr/>
          </a:p>
          <a:p>
            <a:pPr indent="-171450" lvl="0" marL="171450" rtl="0" algn="just">
              <a:lnSpc>
                <a:spcPct val="150000"/>
              </a:lnSpc>
              <a:spcBef>
                <a:spcPts val="750"/>
              </a:spcBef>
              <a:spcAft>
                <a:spcPts val="0"/>
              </a:spcAft>
              <a:buClr>
                <a:schemeClr val="dk1"/>
              </a:buClr>
              <a:buSzPts val="2100"/>
              <a:buNone/>
            </a:pPr>
            <a:r>
              <a:rPr lang="en-US"/>
              <a:t>			</a:t>
            </a:r>
            <a:endParaRPr/>
          </a:p>
          <a:p>
            <a:pPr indent="-171450" lvl="0" marL="171450" rtl="0" algn="just">
              <a:lnSpc>
                <a:spcPct val="150000"/>
              </a:lnSpc>
              <a:spcBef>
                <a:spcPts val="750"/>
              </a:spcBef>
              <a:spcAft>
                <a:spcPts val="0"/>
              </a:spcAft>
              <a:buClr>
                <a:schemeClr val="dk1"/>
              </a:buClr>
              <a:buSzPts val="2100"/>
              <a:buNone/>
            </a:pPr>
            <a:r>
              <a:t/>
            </a:r>
            <a:endParaRPr/>
          </a:p>
          <a:p>
            <a:pPr indent="-171450" lvl="0" marL="171450" rtl="0" algn="just">
              <a:lnSpc>
                <a:spcPct val="150000"/>
              </a:lnSpc>
              <a:spcBef>
                <a:spcPts val="750"/>
              </a:spcBef>
              <a:spcAft>
                <a:spcPts val="0"/>
              </a:spcAft>
              <a:buClr>
                <a:schemeClr val="dk1"/>
              </a:buClr>
              <a:buSzPts val="2100"/>
              <a:buNone/>
            </a:pPr>
            <a:r>
              <a:rPr lang="en-US"/>
              <a:t>          excluding ips are public ip's.</a:t>
            </a:r>
            <a:endParaRPr/>
          </a:p>
          <a:p>
            <a:pPr indent="-38100" lvl="0" marL="171450" rtl="0" algn="l">
              <a:lnSpc>
                <a:spcPct val="150000"/>
              </a:lnSpc>
              <a:spcBef>
                <a:spcPts val="750"/>
              </a:spcBef>
              <a:spcAft>
                <a:spcPts val="0"/>
              </a:spcAft>
              <a:buClr>
                <a:schemeClr val="dk1"/>
              </a:buClr>
              <a:buSzPts val="2100"/>
              <a:buNone/>
            </a:pPr>
            <a:r>
              <a:t/>
            </a:r>
            <a:endParaRPr/>
          </a:p>
        </p:txBody>
      </p:sp>
      <p:sp>
        <p:nvSpPr>
          <p:cNvPr id="952" name="Google Shape;952;p9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953" name="Google Shape;953;p9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54" name="Google Shape;954;p94"/>
          <p:cNvPicPr preferRelativeResize="0"/>
          <p:nvPr/>
        </p:nvPicPr>
        <p:blipFill rotWithShape="1">
          <a:blip r:embed="rId3">
            <a:alphaModFix/>
          </a:blip>
          <a:srcRect b="0" l="0" r="0" t="0"/>
          <a:stretch/>
        </p:blipFill>
        <p:spPr>
          <a:xfrm>
            <a:off x="468710" y="3645024"/>
            <a:ext cx="6434138" cy="21336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5"/>
          <p:cNvSpPr txBox="1"/>
          <p:nvPr>
            <p:ph type="title"/>
          </p:nvPr>
        </p:nvSpPr>
        <p:spPr>
          <a:xfrm>
            <a:off x="457200" y="-27384"/>
            <a:ext cx="7239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latin typeface="Calibri"/>
                <a:ea typeface="Calibri"/>
                <a:cs typeface="Calibri"/>
                <a:sym typeface="Calibri"/>
              </a:rPr>
              <a:t>NAT – Network Address Translation</a:t>
            </a:r>
            <a:endParaRPr/>
          </a:p>
        </p:txBody>
      </p:sp>
      <p:sp>
        <p:nvSpPr>
          <p:cNvPr id="960" name="Google Shape;960;p95"/>
          <p:cNvSpPr txBox="1"/>
          <p:nvPr>
            <p:ph idx="1" type="body"/>
          </p:nvPr>
        </p:nvSpPr>
        <p:spPr>
          <a:xfrm>
            <a:off x="179512" y="1115616"/>
            <a:ext cx="7516688" cy="5340120"/>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400"/>
              <a:buChar char="•"/>
            </a:pPr>
            <a:r>
              <a:rPr lang="en-US" sz="2400"/>
              <a:t>A technology that can provide the </a:t>
            </a:r>
            <a:r>
              <a:rPr lang="en-US" sz="2400">
                <a:solidFill>
                  <a:srgbClr val="FF0000"/>
                </a:solidFill>
              </a:rPr>
              <a:t>mapping between the private and universal addresses, </a:t>
            </a:r>
            <a:r>
              <a:rPr lang="en-US" sz="2400"/>
              <a:t>and at the same time support </a:t>
            </a:r>
            <a:r>
              <a:rPr lang="en-US" sz="2400">
                <a:solidFill>
                  <a:srgbClr val="FF0000"/>
                </a:solidFill>
              </a:rPr>
              <a:t>virtual private networks.</a:t>
            </a:r>
            <a:endParaRPr/>
          </a:p>
          <a:p>
            <a:pPr indent="-171450" lvl="0" marL="171450" rtl="0" algn="just">
              <a:lnSpc>
                <a:spcPct val="90000"/>
              </a:lnSpc>
              <a:spcBef>
                <a:spcPts val="750"/>
              </a:spcBef>
              <a:spcAft>
                <a:spcPts val="0"/>
              </a:spcAft>
              <a:buClr>
                <a:schemeClr val="dk1"/>
              </a:buClr>
              <a:buSzPts val="2400"/>
              <a:buChar char="•"/>
            </a:pPr>
            <a:r>
              <a:rPr lang="en-US" sz="2400"/>
              <a:t>Allows a site to use a </a:t>
            </a:r>
            <a:r>
              <a:rPr lang="en-US" sz="2400">
                <a:solidFill>
                  <a:srgbClr val="FF0000"/>
                </a:solidFill>
              </a:rPr>
              <a:t>set of private addresses </a:t>
            </a:r>
            <a:r>
              <a:rPr lang="en-US" sz="2400"/>
              <a:t>for </a:t>
            </a:r>
            <a:r>
              <a:rPr lang="en-US" sz="2400">
                <a:solidFill>
                  <a:srgbClr val="FF0000"/>
                </a:solidFill>
              </a:rPr>
              <a:t>internal communication</a:t>
            </a:r>
            <a:r>
              <a:rPr lang="en-US" sz="2400"/>
              <a:t> and a set of </a:t>
            </a:r>
            <a:r>
              <a:rPr lang="en-US" sz="2400">
                <a:solidFill>
                  <a:srgbClr val="FF0000"/>
                </a:solidFill>
              </a:rPr>
              <a:t>global Internet addresses </a:t>
            </a:r>
            <a:r>
              <a:rPr lang="en-US" sz="2400"/>
              <a:t>(atleast one) for communication with the rest of the world.</a:t>
            </a:r>
            <a:endParaRPr/>
          </a:p>
        </p:txBody>
      </p:sp>
      <p:sp>
        <p:nvSpPr>
          <p:cNvPr id="961" name="Google Shape;961;p9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962" name="Google Shape;962;p9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63" name="Google Shape;963;p95"/>
          <p:cNvPicPr preferRelativeResize="0"/>
          <p:nvPr/>
        </p:nvPicPr>
        <p:blipFill rotWithShape="1">
          <a:blip r:embed="rId3">
            <a:alphaModFix/>
          </a:blip>
          <a:srcRect b="0" l="0" r="0" t="0"/>
          <a:stretch/>
        </p:blipFill>
        <p:spPr>
          <a:xfrm>
            <a:off x="486164" y="3934407"/>
            <a:ext cx="7361021" cy="262184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7" name="Shape 967"/>
        <p:cNvGrpSpPr/>
        <p:nvPr/>
      </p:nvGrpSpPr>
      <p:grpSpPr>
        <a:xfrm>
          <a:off x="0" y="0"/>
          <a:ext cx="0" cy="0"/>
          <a:chOff x="0" y="0"/>
          <a:chExt cx="0" cy="0"/>
        </a:xfrm>
      </p:grpSpPr>
      <p:sp>
        <p:nvSpPr>
          <p:cNvPr id="968" name="Google Shape;968;p96"/>
          <p:cNvSpPr txBox="1"/>
          <p:nvPr>
            <p:ph idx="4294967295" type="dt"/>
          </p:nvPr>
        </p:nvSpPr>
        <p:spPr>
          <a:xfrm>
            <a:off x="-762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3/4/2022</a:t>
            </a:r>
            <a:endParaRPr b="1" sz="2000">
              <a:solidFill>
                <a:schemeClr val="dk1"/>
              </a:solidFill>
              <a:latin typeface="Arial"/>
              <a:ea typeface="Arial"/>
              <a:cs typeface="Arial"/>
              <a:sym typeface="Arial"/>
            </a:endParaRPr>
          </a:p>
        </p:txBody>
      </p:sp>
      <p:sp>
        <p:nvSpPr>
          <p:cNvPr id="969" name="Google Shape;969;p96"/>
          <p:cNvSpPr txBox="1"/>
          <p:nvPr>
            <p:ph idx="4294967295"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baseline="-25000" sz="3200">
              <a:solidFill>
                <a:schemeClr val="dk1"/>
              </a:solidFill>
              <a:latin typeface="Arial"/>
              <a:ea typeface="Arial"/>
              <a:cs typeface="Arial"/>
              <a:sym typeface="Arial"/>
            </a:endParaRPr>
          </a:p>
        </p:txBody>
      </p:sp>
      <p:sp>
        <p:nvSpPr>
          <p:cNvPr id="970" name="Google Shape;970;p96"/>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2000">
                <a:solidFill>
                  <a:schemeClr val="dk1"/>
                </a:solidFill>
                <a:latin typeface="Arial"/>
                <a:ea typeface="Arial"/>
                <a:cs typeface="Arial"/>
                <a:sym typeface="Arial"/>
              </a:rPr>
              <a:t>‹#›</a:t>
            </a:fld>
            <a:endParaRPr b="1" sz="2000">
              <a:solidFill>
                <a:schemeClr val="dk1"/>
              </a:solidFill>
              <a:latin typeface="Arial"/>
              <a:ea typeface="Arial"/>
              <a:cs typeface="Arial"/>
              <a:sym typeface="Arial"/>
            </a:endParaRPr>
          </a:p>
        </p:txBody>
      </p:sp>
      <p:sp>
        <p:nvSpPr>
          <p:cNvPr id="971" name="Google Shape;971;p96"/>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Network Address Translation</a:t>
            </a:r>
            <a:endParaRPr/>
          </a:p>
        </p:txBody>
      </p:sp>
      <p:sp>
        <p:nvSpPr>
          <p:cNvPr id="972" name="Google Shape;972;p96"/>
          <p:cNvSpPr txBox="1"/>
          <p:nvPr>
            <p:ph idx="1" type="body"/>
          </p:nvPr>
        </p:nvSpPr>
        <p:spPr>
          <a:xfrm>
            <a:off x="467544" y="1268760"/>
            <a:ext cx="8047806" cy="4908203"/>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600"/>
              <a:buChar char="•"/>
            </a:pPr>
            <a:r>
              <a:rPr lang="en-US" sz="2600"/>
              <a:t>There are different flavors of NAT:</a:t>
            </a:r>
            <a:endParaRPr/>
          </a:p>
          <a:p>
            <a:pPr indent="-171450" lvl="1" marL="514350" rtl="0" algn="just">
              <a:lnSpc>
                <a:spcPct val="90000"/>
              </a:lnSpc>
              <a:spcBef>
                <a:spcPts val="375"/>
              </a:spcBef>
              <a:spcAft>
                <a:spcPts val="0"/>
              </a:spcAft>
              <a:buClr>
                <a:schemeClr val="dk1"/>
              </a:buClr>
              <a:buSzPts val="2200"/>
              <a:buChar char="•"/>
            </a:pPr>
            <a:r>
              <a:rPr b="1" lang="en-US" sz="2200"/>
              <a:t>Static NAT </a:t>
            </a:r>
            <a:r>
              <a:rPr lang="en-US" sz="2200"/>
              <a:t>Designed to allow one-to-one mapping between local and global addresses.</a:t>
            </a:r>
            <a:endParaRPr/>
          </a:p>
          <a:p>
            <a:pPr indent="-171450" lvl="1" marL="514350" rtl="0" algn="just">
              <a:lnSpc>
                <a:spcPct val="90000"/>
              </a:lnSpc>
              <a:spcBef>
                <a:spcPts val="375"/>
              </a:spcBef>
              <a:spcAft>
                <a:spcPts val="0"/>
              </a:spcAft>
              <a:buClr>
                <a:schemeClr val="dk1"/>
              </a:buClr>
              <a:buSzPts val="2200"/>
              <a:buChar char="•"/>
            </a:pPr>
            <a:r>
              <a:rPr b="1" lang="en-US" sz="2200"/>
              <a:t>Dynamic NAT </a:t>
            </a:r>
            <a:r>
              <a:rPr lang="en-US" sz="2200"/>
              <a:t>Designed to map an </a:t>
            </a:r>
            <a:r>
              <a:rPr lang="en-US" sz="2200">
                <a:solidFill>
                  <a:srgbClr val="FF0000"/>
                </a:solidFill>
              </a:rPr>
              <a:t>unregistered IP address </a:t>
            </a:r>
            <a:r>
              <a:rPr lang="en-US" sz="2200"/>
              <a:t>to a </a:t>
            </a:r>
            <a:r>
              <a:rPr lang="en-US" sz="2200">
                <a:solidFill>
                  <a:srgbClr val="FF0000"/>
                </a:solidFill>
              </a:rPr>
              <a:t>registered IP address </a:t>
            </a:r>
            <a:r>
              <a:rPr lang="en-US" sz="2200"/>
              <a:t>from </a:t>
            </a:r>
            <a:r>
              <a:rPr lang="en-US" sz="2200">
                <a:solidFill>
                  <a:srgbClr val="FF0000"/>
                </a:solidFill>
              </a:rPr>
              <a:t>out of a pool of registered IP addresses.</a:t>
            </a:r>
            <a:endParaRPr/>
          </a:p>
          <a:p>
            <a:pPr indent="0" lvl="1" marL="342900" rtl="0" algn="just">
              <a:lnSpc>
                <a:spcPct val="90000"/>
              </a:lnSpc>
              <a:spcBef>
                <a:spcPts val="375"/>
              </a:spcBef>
              <a:spcAft>
                <a:spcPts val="0"/>
              </a:spcAft>
              <a:buClr>
                <a:schemeClr val="dk1"/>
              </a:buClr>
              <a:buSzPts val="2200"/>
              <a:buNone/>
            </a:pPr>
            <a:r>
              <a:rPr b="1" lang="en-US" sz="2200"/>
              <a:t>Overloading </a:t>
            </a:r>
            <a:r>
              <a:rPr lang="en-US" sz="2200"/>
              <a:t>This is the most popular type of NAT configuration. </a:t>
            </a:r>
            <a:r>
              <a:rPr lang="en-US" sz="2200">
                <a:solidFill>
                  <a:srgbClr val="7030A0"/>
                </a:solidFill>
              </a:rPr>
              <a:t>Overloading is a form of dynamic NAT </a:t>
            </a:r>
            <a:r>
              <a:rPr lang="en-US" sz="2200"/>
              <a:t>that maps </a:t>
            </a:r>
            <a:r>
              <a:rPr lang="en-US" sz="2200">
                <a:solidFill>
                  <a:srgbClr val="FF0000"/>
                </a:solidFill>
              </a:rPr>
              <a:t>multiple unregistered IP addresses to a single registered IP address</a:t>
            </a:r>
            <a:r>
              <a:rPr lang="en-US" sz="2200"/>
              <a:t> (many-to-one) by using </a:t>
            </a:r>
            <a:r>
              <a:rPr lang="en-US" sz="2200">
                <a:solidFill>
                  <a:srgbClr val="FF0000"/>
                </a:solidFill>
              </a:rPr>
              <a:t>different ports.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Example</a:t>
            </a:r>
            <a:endParaRPr/>
          </a:p>
        </p:txBody>
      </p:sp>
      <p:sp>
        <p:nvSpPr>
          <p:cNvPr id="978" name="Google Shape;978;p9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38100" lvl="0" marL="171450" rtl="0" algn="l">
              <a:lnSpc>
                <a:spcPct val="90000"/>
              </a:lnSpc>
              <a:spcBef>
                <a:spcPts val="0"/>
              </a:spcBef>
              <a:spcAft>
                <a:spcPts val="0"/>
              </a:spcAft>
              <a:buClr>
                <a:schemeClr val="dk1"/>
              </a:buClr>
              <a:buSzPts val="2100"/>
              <a:buNone/>
            </a:pPr>
            <a:r>
              <a:t/>
            </a:r>
            <a:endParaRPr/>
          </a:p>
        </p:txBody>
      </p:sp>
      <p:sp>
        <p:nvSpPr>
          <p:cNvPr id="979" name="Google Shape;979;p9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980" name="Google Shape;980;p9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Router reciving an IP address from ISP, and itself handing out IP addresses to local computers" id="981" name="Google Shape;981;p97"/>
          <p:cNvPicPr preferRelativeResize="0"/>
          <p:nvPr/>
        </p:nvPicPr>
        <p:blipFill rotWithShape="1">
          <a:blip r:embed="rId3">
            <a:alphaModFix/>
          </a:blip>
          <a:srcRect b="0" l="0" r="0" t="0"/>
          <a:stretch/>
        </p:blipFill>
        <p:spPr>
          <a:xfrm>
            <a:off x="827584" y="1825625"/>
            <a:ext cx="6192688" cy="419566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9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US"/>
              <a:t>NAT – Network Address Translation</a:t>
            </a:r>
            <a:endParaRPr/>
          </a:p>
        </p:txBody>
      </p:sp>
      <p:sp>
        <p:nvSpPr>
          <p:cNvPr id="987" name="Google Shape;987;p98"/>
          <p:cNvSpPr txBox="1"/>
          <p:nvPr>
            <p:ph idx="1" type="body"/>
          </p:nvPr>
        </p:nvSpPr>
        <p:spPr>
          <a:xfrm>
            <a:off x="457200" y="1609416"/>
            <a:ext cx="7499176" cy="494683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It is the way that the router </a:t>
            </a:r>
            <a:r>
              <a:rPr i="1" lang="en-US"/>
              <a:t>translates</a:t>
            </a:r>
            <a:r>
              <a:rPr lang="en-US"/>
              <a:t> the IP addresses of packets that cross the internet/local network boundary. </a:t>
            </a:r>
            <a:endParaRPr/>
          </a:p>
          <a:p>
            <a:pPr indent="-171450" lvl="1" marL="514350" rtl="0" algn="just">
              <a:lnSpc>
                <a:spcPct val="90000"/>
              </a:lnSpc>
              <a:spcBef>
                <a:spcPts val="375"/>
              </a:spcBef>
              <a:spcAft>
                <a:spcPts val="0"/>
              </a:spcAft>
              <a:buClr>
                <a:schemeClr val="dk1"/>
              </a:buClr>
              <a:buSzPts val="1800"/>
              <a:buChar char="•"/>
            </a:pPr>
            <a:r>
              <a:rPr lang="en-US"/>
              <a:t>When computer “A” sends a packet out “from”  that of computer</a:t>
            </a:r>
            <a:r>
              <a:rPr lang="en-US">
                <a:solidFill>
                  <a:srgbClr val="FF0000"/>
                </a:solidFill>
              </a:rPr>
              <a:t> “A” – 192.168.1.2. When the router passes that packet on to the internet, it replaces the local IP address with the internet IP address assigned by the ISP.</a:t>
            </a:r>
            <a:endParaRPr/>
          </a:p>
          <a:p>
            <a:pPr indent="-171450" lvl="1" marL="514350" rtl="0" algn="just">
              <a:lnSpc>
                <a:spcPct val="90000"/>
              </a:lnSpc>
              <a:spcBef>
                <a:spcPts val="375"/>
              </a:spcBef>
              <a:spcAft>
                <a:spcPts val="0"/>
              </a:spcAft>
              <a:buClr>
                <a:schemeClr val="dk1"/>
              </a:buClr>
              <a:buSzPts val="1800"/>
              <a:buChar char="•"/>
            </a:pPr>
            <a:r>
              <a:rPr lang="en-US"/>
              <a:t>It also keeps track, so that if a response comes back from somewhere on the internet, the router knows to do the translation in reverse – replace the internet IP address with the local IP address for machine “A” and then send that response packet on to machine “A”.</a:t>
            </a:r>
            <a:endParaRPr/>
          </a:p>
          <a:p>
            <a:pPr indent="-171450" lvl="0" marL="171450" rtl="0" algn="just">
              <a:lnSpc>
                <a:spcPct val="90000"/>
              </a:lnSpc>
              <a:spcBef>
                <a:spcPts val="750"/>
              </a:spcBef>
              <a:spcAft>
                <a:spcPts val="0"/>
              </a:spcAft>
              <a:buClr>
                <a:schemeClr val="dk1"/>
              </a:buClr>
              <a:buSzPts val="2100"/>
              <a:buChar char="•"/>
            </a:pPr>
            <a:r>
              <a:rPr lang="en-US"/>
              <a:t> NAT is </a:t>
            </a:r>
            <a:r>
              <a:rPr lang="en-US">
                <a:solidFill>
                  <a:srgbClr val="FF0000"/>
                </a:solidFill>
              </a:rPr>
              <a:t>not restricted to private-to-public address translation,</a:t>
            </a:r>
            <a:r>
              <a:rPr lang="en-US"/>
              <a:t> though that is the most common application. </a:t>
            </a:r>
            <a:endParaRPr/>
          </a:p>
          <a:p>
            <a:pPr indent="-171450" lvl="0" marL="171450" rtl="0" algn="just">
              <a:lnSpc>
                <a:spcPct val="90000"/>
              </a:lnSpc>
              <a:spcBef>
                <a:spcPts val="750"/>
              </a:spcBef>
              <a:spcAft>
                <a:spcPts val="0"/>
              </a:spcAft>
              <a:buClr>
                <a:schemeClr val="dk1"/>
              </a:buClr>
              <a:buSzPts val="2100"/>
              <a:buChar char="•"/>
            </a:pPr>
            <a:r>
              <a:rPr lang="en-US"/>
              <a:t>NAT can also perform </a:t>
            </a:r>
            <a:r>
              <a:rPr lang="en-US">
                <a:solidFill>
                  <a:srgbClr val="FF0000"/>
                </a:solidFill>
              </a:rPr>
              <a:t>public-to-public address translation, as well as private-to-private address translation.</a:t>
            </a:r>
            <a:endParaRPr>
              <a:solidFill>
                <a:srgbClr val="FF0000"/>
              </a:solidFill>
            </a:endParaRPr>
          </a:p>
          <a:p>
            <a:pPr indent="-38100" lvl="0" marL="171450" rtl="0" algn="l">
              <a:lnSpc>
                <a:spcPct val="90000"/>
              </a:lnSpc>
              <a:spcBef>
                <a:spcPts val="750"/>
              </a:spcBef>
              <a:spcAft>
                <a:spcPts val="0"/>
              </a:spcAft>
              <a:buClr>
                <a:schemeClr val="dk1"/>
              </a:buClr>
              <a:buSzPts val="2100"/>
              <a:buNone/>
            </a:pPr>
            <a:r>
              <a:t/>
            </a:r>
            <a:endParaRPr/>
          </a:p>
        </p:txBody>
      </p:sp>
      <p:sp>
        <p:nvSpPr>
          <p:cNvPr id="988" name="Google Shape;988;p9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M.RAJALAKSHMI</a:t>
            </a:r>
            <a:endParaRPr/>
          </a:p>
        </p:txBody>
      </p:sp>
      <p:sp>
        <p:nvSpPr>
          <p:cNvPr id="989" name="Google Shape;989;p9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9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baseline="-25000" lang="en-US" sz="1200">
                <a:solidFill>
                  <a:srgbClr val="B5A788"/>
                </a:solidFill>
                <a:latin typeface="Arial"/>
                <a:ea typeface="Arial"/>
                <a:cs typeface="Arial"/>
                <a:sym typeface="Arial"/>
              </a:rPr>
              <a:t>19.</a:t>
            </a:r>
            <a:fld id="{00000000-1234-1234-1234-123412341234}" type="slidenum">
              <a:rPr b="1" baseline="-25000" lang="en-US" sz="1200">
                <a:solidFill>
                  <a:srgbClr val="B5A788"/>
                </a:solidFill>
                <a:latin typeface="Arial"/>
                <a:ea typeface="Arial"/>
                <a:cs typeface="Arial"/>
                <a:sym typeface="Arial"/>
              </a:rPr>
              <a:t>‹#›</a:t>
            </a:fld>
            <a:endParaRPr b="1" baseline="-25000" sz="1200">
              <a:solidFill>
                <a:srgbClr val="B5A788"/>
              </a:solidFill>
              <a:latin typeface="Arial"/>
              <a:ea typeface="Arial"/>
              <a:cs typeface="Arial"/>
              <a:sym typeface="Arial"/>
            </a:endParaRPr>
          </a:p>
        </p:txBody>
      </p:sp>
      <p:cxnSp>
        <p:nvCxnSpPr>
          <p:cNvPr id="996" name="Google Shape;996;p99"/>
          <p:cNvCxnSpPr/>
          <p:nvPr/>
        </p:nvCxnSpPr>
        <p:spPr>
          <a:xfrm>
            <a:off x="152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997" name="Google Shape;997;p99"/>
          <p:cNvCxnSpPr/>
          <p:nvPr/>
        </p:nvCxnSpPr>
        <p:spPr>
          <a:xfrm>
            <a:off x="152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998" name="Google Shape;998;p99"/>
          <p:cNvSpPr txBox="1"/>
          <p:nvPr/>
        </p:nvSpPr>
        <p:spPr>
          <a:xfrm>
            <a:off x="304800" y="381000"/>
            <a:ext cx="43989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19.10  </a:t>
            </a:r>
            <a:r>
              <a:rPr b="1" i="1" lang="en-US" sz="2000">
                <a:solidFill>
                  <a:schemeClr val="dk1"/>
                </a:solidFill>
                <a:latin typeface="Times New Roman"/>
                <a:ea typeface="Times New Roman"/>
                <a:cs typeface="Times New Roman"/>
                <a:sym typeface="Times New Roman"/>
              </a:rPr>
              <a:t>A NAT implementation</a:t>
            </a:r>
            <a:endParaRPr/>
          </a:p>
        </p:txBody>
      </p:sp>
      <p:cxnSp>
        <p:nvCxnSpPr>
          <p:cNvPr id="999" name="Google Shape;999;p99"/>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000" name="Google Shape;1000;p99"/>
          <p:cNvPicPr preferRelativeResize="0"/>
          <p:nvPr/>
        </p:nvPicPr>
        <p:blipFill rotWithShape="1">
          <a:blip r:embed="rId3">
            <a:alphaModFix/>
          </a:blip>
          <a:srcRect b="0" l="0" r="0" t="0"/>
          <a:stretch/>
        </p:blipFill>
        <p:spPr>
          <a:xfrm>
            <a:off x="286030" y="2467810"/>
            <a:ext cx="7770813" cy="198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2016-07-20T08:11:07Z</dcterms:created>
  <dc:creator>Varshan</dc:creator>
</cp:coreProperties>
</file>